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2" r:id="rId5"/>
    <p:sldId id="263" r:id="rId6"/>
    <p:sldId id="264" r:id="rId7"/>
    <p:sldId id="258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C68A7-A3BB-4248-80A1-344DE5172E85}" type="datetimeFigureOut">
              <a:rPr lang="en-GB" smtClean="0"/>
              <a:t>08/07/2018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9DA1F-0436-4A6D-B57C-129B34C087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81355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C68A7-A3BB-4248-80A1-344DE5172E85}" type="datetimeFigureOut">
              <a:rPr lang="en-GB" smtClean="0"/>
              <a:t>08/07/2018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9DA1F-0436-4A6D-B57C-129B34C087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9810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C68A7-A3BB-4248-80A1-344DE5172E85}" type="datetimeFigureOut">
              <a:rPr lang="en-GB" smtClean="0"/>
              <a:t>08/07/2018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9DA1F-0436-4A6D-B57C-129B34C087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0520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C68A7-A3BB-4248-80A1-344DE5172E85}" type="datetimeFigureOut">
              <a:rPr lang="en-GB" smtClean="0"/>
              <a:t>08/07/2018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9DA1F-0436-4A6D-B57C-129B34C087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8011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C68A7-A3BB-4248-80A1-344DE5172E85}" type="datetimeFigureOut">
              <a:rPr lang="en-GB" smtClean="0"/>
              <a:t>08/07/2018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9DA1F-0436-4A6D-B57C-129B34C087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8925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C68A7-A3BB-4248-80A1-344DE5172E85}" type="datetimeFigureOut">
              <a:rPr lang="en-GB" smtClean="0"/>
              <a:t>08/07/2018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9DA1F-0436-4A6D-B57C-129B34C087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7791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C68A7-A3BB-4248-80A1-344DE5172E85}" type="datetimeFigureOut">
              <a:rPr lang="en-GB" smtClean="0"/>
              <a:t>08/07/2018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9DA1F-0436-4A6D-B57C-129B34C087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76885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C68A7-A3BB-4248-80A1-344DE5172E85}" type="datetimeFigureOut">
              <a:rPr lang="en-GB" smtClean="0"/>
              <a:t>08/07/2018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9DA1F-0436-4A6D-B57C-129B34C087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6446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C68A7-A3BB-4248-80A1-344DE5172E85}" type="datetimeFigureOut">
              <a:rPr lang="en-GB" smtClean="0"/>
              <a:t>08/07/2018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9DA1F-0436-4A6D-B57C-129B34C087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561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C68A7-A3BB-4248-80A1-344DE5172E85}" type="datetimeFigureOut">
              <a:rPr lang="en-GB" smtClean="0"/>
              <a:t>08/07/2018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9DA1F-0436-4A6D-B57C-129B34C087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9872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C68A7-A3BB-4248-80A1-344DE5172E85}" type="datetimeFigureOut">
              <a:rPr lang="en-GB" smtClean="0"/>
              <a:t>08/07/2018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9DA1F-0436-4A6D-B57C-129B34C087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7200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3C68A7-A3BB-4248-80A1-344DE5172E85}" type="datetimeFigureOut">
              <a:rPr lang="en-GB" smtClean="0"/>
              <a:t>08/07/2018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A9DA1F-0436-4A6D-B57C-129B34C087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5736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-108520" y="-315416"/>
            <a:ext cx="7772400" cy="1470025"/>
          </a:xfrm>
        </p:spPr>
        <p:txBody>
          <a:bodyPr>
            <a:normAutofit/>
          </a:bodyPr>
          <a:lstStyle/>
          <a:p>
            <a:r>
              <a:rPr lang="en-GB" sz="4000" b="1" dirty="0" smtClean="0"/>
              <a:t>Factors, Primes and Multiples</a:t>
            </a:r>
            <a:endParaRPr lang="en-GB" sz="4000" b="1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115616" y="764704"/>
            <a:ext cx="5182716" cy="1752600"/>
          </a:xfrm>
        </p:spPr>
        <p:txBody>
          <a:bodyPr>
            <a:normAutofit/>
          </a:bodyPr>
          <a:lstStyle/>
          <a:p>
            <a:r>
              <a:rPr lang="en-GB" sz="2400" dirty="0" smtClean="0">
                <a:solidFill>
                  <a:schemeClr val="tx1"/>
                </a:solidFill>
              </a:rPr>
              <a:t>L.O:  TBAT define and find factors, primes and multiples </a:t>
            </a:r>
            <a:endParaRPr lang="en-GB" sz="2400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-756592" y="548680"/>
            <a:ext cx="1440160" cy="2088232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b" anchorCtr="0"/>
          <a:lstStyle/>
          <a:p>
            <a:pPr algn="ctr"/>
            <a:r>
              <a:rPr lang="en-GB" sz="2800" b="1" dirty="0" smtClean="0"/>
              <a:t>Grades G - E</a:t>
            </a:r>
            <a:endParaRPr lang="en-GB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79512" y="2690917"/>
            <a:ext cx="446449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/>
              <a:t>STARTER</a:t>
            </a:r>
          </a:p>
          <a:p>
            <a:r>
              <a:rPr lang="en-GB" sz="2400" dirty="0"/>
              <a:t>Using the numbers from the yellow box</a:t>
            </a:r>
            <a:r>
              <a:rPr lang="en-GB" sz="2400" dirty="0" smtClean="0"/>
              <a:t>, find </a:t>
            </a:r>
            <a:r>
              <a:rPr lang="en-GB" sz="2400" dirty="0"/>
              <a:t>pairs that multiply together to give </a:t>
            </a:r>
            <a:r>
              <a:rPr lang="en-GB" sz="2400" dirty="0" smtClean="0"/>
              <a:t>the </a:t>
            </a:r>
            <a:r>
              <a:rPr lang="en-GB" sz="2400" dirty="0"/>
              <a:t>totals below (YOU CAN ONLY </a:t>
            </a:r>
            <a:r>
              <a:rPr lang="en-GB" sz="2400" dirty="0" smtClean="0"/>
              <a:t>USE EACH </a:t>
            </a:r>
            <a:r>
              <a:rPr lang="en-GB" sz="2400" dirty="0"/>
              <a:t>NUMBER ONCE!):</a:t>
            </a:r>
          </a:p>
          <a:p>
            <a:endParaRPr lang="en-GB" sz="2400" dirty="0"/>
          </a:p>
          <a:p>
            <a:r>
              <a:rPr lang="en-GB" sz="2400" dirty="0"/>
              <a:t>a)  24	b)   36	c)   8	d)   </a:t>
            </a:r>
            <a:r>
              <a:rPr lang="en-GB" sz="2400" dirty="0" smtClean="0"/>
              <a:t>30</a:t>
            </a:r>
            <a:endParaRPr lang="en-GB" sz="2400" dirty="0"/>
          </a:p>
        </p:txBody>
      </p:sp>
      <p:sp>
        <p:nvSpPr>
          <p:cNvPr id="8" name="Rectangle 7"/>
          <p:cNvSpPr/>
          <p:nvPr/>
        </p:nvSpPr>
        <p:spPr>
          <a:xfrm>
            <a:off x="1085459" y="1713508"/>
            <a:ext cx="7646135" cy="864096"/>
          </a:xfrm>
          <a:prstGeom prst="rect">
            <a:avLst/>
          </a:prstGeom>
          <a:solidFill>
            <a:srgbClr val="FFC000"/>
          </a:solidFill>
          <a:ln w="63500">
            <a:solidFill>
              <a:schemeClr val="tx1"/>
            </a:solidFill>
          </a:ln>
          <a:effectLst>
            <a:outerShdw blurRad="127000" dist="1270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>
                <a:solidFill>
                  <a:schemeClr val="tx1"/>
                </a:solidFill>
              </a:rPr>
              <a:t>SKILLS REQUIRED TODAY</a:t>
            </a:r>
          </a:p>
          <a:p>
            <a:pPr algn="ctr"/>
            <a:r>
              <a:rPr lang="en-GB" sz="2400" dirty="0" smtClean="0">
                <a:solidFill>
                  <a:schemeClr val="tx1"/>
                </a:solidFill>
              </a:rPr>
              <a:t>Multiplication</a:t>
            </a:r>
            <a:endParaRPr lang="en-GB" sz="2400" dirty="0">
              <a:solidFill>
                <a:schemeClr val="tx1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6554316" y="764704"/>
            <a:ext cx="2410172" cy="648072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>
            <a:outerShdw blurRad="127000" dist="1270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fld id="{FA0D4485-6872-4ED2-9A6D-8AC31ABE800B}" type="datetime3">
              <a:rPr lang="en-GB" sz="2400" smtClean="0"/>
              <a:t>8 July, 2018</a:t>
            </a:fld>
            <a:endParaRPr lang="en-GB" sz="2400" dirty="0"/>
          </a:p>
        </p:txBody>
      </p:sp>
      <p:sp>
        <p:nvSpPr>
          <p:cNvPr id="2" name="TextBox 1"/>
          <p:cNvSpPr txBox="1"/>
          <p:nvPr/>
        </p:nvSpPr>
        <p:spPr>
          <a:xfrm>
            <a:off x="9109520" y="630932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KEY WORDS:   </a:t>
            </a:r>
            <a:r>
              <a:rPr lang="en-GB" sz="2400" dirty="0" smtClean="0"/>
              <a:t>Factor, Multiple, Prime Number</a:t>
            </a:r>
            <a:endParaRPr lang="en-GB" sz="2400" b="1" dirty="0"/>
          </a:p>
        </p:txBody>
      </p:sp>
      <p:sp>
        <p:nvSpPr>
          <p:cNvPr id="14" name="Rectangle 13"/>
          <p:cNvSpPr/>
          <p:nvPr/>
        </p:nvSpPr>
        <p:spPr>
          <a:xfrm>
            <a:off x="4771154" y="2903453"/>
            <a:ext cx="3960440" cy="3096344"/>
          </a:xfrm>
          <a:prstGeom prst="rect">
            <a:avLst/>
          </a:prstGeom>
          <a:solidFill>
            <a:srgbClr val="FFC00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5579362" y="4742269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b="1" dirty="0" smtClean="0"/>
              <a:t>8</a:t>
            </a:r>
            <a:endParaRPr lang="en-GB" sz="40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6875506" y="3782062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b="1" dirty="0" smtClean="0"/>
              <a:t>3</a:t>
            </a:r>
            <a:endParaRPr lang="en-GB" sz="40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7595586" y="5003879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b="1" dirty="0" smtClean="0"/>
              <a:t>6</a:t>
            </a:r>
            <a:endParaRPr lang="en-GB" sz="40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5364354" y="3230382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b="1" dirty="0" smtClean="0"/>
              <a:t>6</a:t>
            </a:r>
            <a:endParaRPr lang="en-GB" sz="40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6508098" y="4489145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b="1" dirty="0" smtClean="0"/>
              <a:t>4</a:t>
            </a:r>
            <a:endParaRPr lang="en-GB" sz="40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7543057" y="3258842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b="1" dirty="0" smtClean="0"/>
              <a:t>2</a:t>
            </a:r>
            <a:endParaRPr lang="en-GB" sz="40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5909105" y="4043672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b="1" dirty="0" smtClean="0"/>
              <a:t>5</a:t>
            </a:r>
            <a:endParaRPr lang="en-GB" sz="40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7711178" y="4199826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b="1" dirty="0" smtClean="0"/>
              <a:t>6</a:t>
            </a:r>
            <a:endParaRPr lang="en-GB" sz="4000" b="1" dirty="0"/>
          </a:p>
        </p:txBody>
      </p:sp>
    </p:spTree>
    <p:extLst>
      <p:ext uri="{BB962C8B-B14F-4D97-AF65-F5344CB8AC3E}">
        <p14:creationId xmlns:p14="http://schemas.microsoft.com/office/powerpoint/2010/main" val="2481873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2.22222E-6 L -1.74427 0.00857 " pathEditMode="relative" rAng="0" ptsTypes="AA">
                                      <p:cBhvr>
                                        <p:cTn id="6" dur="2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222" y="4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5436096" y="2852936"/>
            <a:ext cx="3600400" cy="2721495"/>
          </a:xfrm>
          <a:prstGeom prst="rect">
            <a:avLst/>
          </a:prstGeom>
          <a:solidFill>
            <a:srgbClr val="FFFF00"/>
          </a:solidFill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4" name="Cloud Callout 3"/>
          <p:cNvSpPr/>
          <p:nvPr/>
        </p:nvSpPr>
        <p:spPr>
          <a:xfrm>
            <a:off x="2195736" y="476672"/>
            <a:ext cx="5760640" cy="1728192"/>
          </a:xfrm>
          <a:prstGeom prst="cloudCallout">
            <a:avLst>
              <a:gd name="adj1" fmla="val -49328"/>
              <a:gd name="adj2" fmla="val 46563"/>
            </a:avLst>
          </a:prstGeom>
          <a:solidFill>
            <a:schemeClr val="bg1"/>
          </a:solidFill>
          <a:ln w="508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>
                <a:solidFill>
                  <a:schemeClr val="tx2">
                    <a:lumMod val="50000"/>
                  </a:schemeClr>
                </a:solidFill>
              </a:rPr>
              <a:t>Factor</a:t>
            </a:r>
            <a:r>
              <a:rPr lang="en-GB" dirty="0" smtClean="0">
                <a:solidFill>
                  <a:schemeClr val="tx2">
                    <a:lumMod val="50000"/>
                  </a:schemeClr>
                </a:solidFill>
              </a:rPr>
              <a:t>:  </a:t>
            </a:r>
            <a:r>
              <a:rPr lang="en-GB" sz="2000" dirty="0" smtClean="0">
                <a:solidFill>
                  <a:schemeClr val="tx2">
                    <a:lumMod val="50000"/>
                  </a:schemeClr>
                </a:solidFill>
              </a:rPr>
              <a:t>A number which goes into another number without leaving a remainder</a:t>
            </a:r>
            <a:endParaRPr lang="en-GB" sz="2000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5" name="Picture 4" descr="Bubbling Cartoon Fish Clip Ar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431664"/>
            <a:ext cx="1895028" cy="1421272"/>
          </a:xfrm>
          <a:prstGeom prst="rect">
            <a:avLst/>
          </a:prstGeom>
          <a:noFill/>
          <a:scene3d>
            <a:camera prst="orthographicFront">
              <a:rot lat="0" lon="10800000" rev="0"/>
            </a:camera>
            <a:lightRig rig="threePt" dir="t"/>
          </a:scene3d>
        </p:spPr>
      </p:pic>
      <p:sp>
        <p:nvSpPr>
          <p:cNvPr id="6" name="TextBox 5"/>
          <p:cNvSpPr txBox="1"/>
          <p:nvPr/>
        </p:nvSpPr>
        <p:spPr>
          <a:xfrm>
            <a:off x="971600" y="3429000"/>
            <a:ext cx="29703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How can we make 12?</a:t>
            </a:r>
            <a:endParaRPr lang="en-GB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1331640" y="3933056"/>
            <a:ext cx="22509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 smtClean="0"/>
              <a:t>1  x  12   =   12</a:t>
            </a:r>
            <a:endParaRPr lang="en-GB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331640" y="4345940"/>
            <a:ext cx="22317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/>
              <a:t>2</a:t>
            </a:r>
            <a:r>
              <a:rPr lang="en-GB" sz="2800" b="1" dirty="0" smtClean="0"/>
              <a:t>  x  6     =   12</a:t>
            </a:r>
            <a:endParaRPr lang="en-GB" sz="2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331640" y="4777988"/>
            <a:ext cx="22317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 smtClean="0"/>
              <a:t>3  x  4     =   12</a:t>
            </a:r>
            <a:endParaRPr lang="en-GB" sz="28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043608" y="5343599"/>
            <a:ext cx="33747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So, the factors of 12 are…</a:t>
            </a:r>
            <a:endParaRPr lang="en-GB" sz="2400" dirty="0"/>
          </a:p>
        </p:txBody>
      </p:sp>
      <p:sp>
        <p:nvSpPr>
          <p:cNvPr id="13" name="Rounded Rectangle 12"/>
          <p:cNvSpPr/>
          <p:nvPr/>
        </p:nvSpPr>
        <p:spPr>
          <a:xfrm>
            <a:off x="1187624" y="5805264"/>
            <a:ext cx="792088" cy="79208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smtClean="0">
                <a:solidFill>
                  <a:schemeClr val="tx2"/>
                </a:solidFill>
              </a:rPr>
              <a:t>2</a:t>
            </a:r>
            <a:endParaRPr lang="en-GB" sz="3200" b="1" dirty="0">
              <a:solidFill>
                <a:schemeClr val="tx2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2051720" y="5805264"/>
            <a:ext cx="792088" cy="79208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smtClean="0">
                <a:solidFill>
                  <a:schemeClr val="tx2"/>
                </a:solidFill>
              </a:rPr>
              <a:t>3</a:t>
            </a:r>
            <a:endParaRPr lang="en-GB" sz="3200" b="1" dirty="0">
              <a:solidFill>
                <a:schemeClr val="tx2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323528" y="5805264"/>
            <a:ext cx="792088" cy="79208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smtClean="0">
                <a:solidFill>
                  <a:schemeClr val="tx2"/>
                </a:solidFill>
              </a:rPr>
              <a:t>1</a:t>
            </a:r>
            <a:endParaRPr lang="en-GB" sz="3200" b="1" dirty="0">
              <a:solidFill>
                <a:schemeClr val="tx2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3779912" y="5805264"/>
            <a:ext cx="792088" cy="79208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smtClean="0">
                <a:solidFill>
                  <a:schemeClr val="tx2"/>
                </a:solidFill>
              </a:rPr>
              <a:t>6</a:t>
            </a:r>
            <a:endParaRPr lang="en-GB" sz="3200" b="1" dirty="0">
              <a:solidFill>
                <a:schemeClr val="tx2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4644008" y="5805264"/>
            <a:ext cx="792088" cy="79208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smtClean="0">
                <a:solidFill>
                  <a:schemeClr val="tx2"/>
                </a:solidFill>
              </a:rPr>
              <a:t>12</a:t>
            </a:r>
            <a:endParaRPr lang="en-GB" sz="3200" b="1" dirty="0">
              <a:solidFill>
                <a:schemeClr val="tx2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2915816" y="5805264"/>
            <a:ext cx="792088" cy="79208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smtClean="0">
                <a:solidFill>
                  <a:schemeClr val="tx2"/>
                </a:solidFill>
              </a:rPr>
              <a:t>4</a:t>
            </a:r>
            <a:endParaRPr lang="en-GB" sz="3200" b="1" dirty="0">
              <a:solidFill>
                <a:schemeClr val="tx2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436096" y="2958043"/>
            <a:ext cx="328609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Your turn…</a:t>
            </a:r>
          </a:p>
          <a:p>
            <a:r>
              <a:rPr lang="en-GB" sz="2400" dirty="0" smtClean="0"/>
              <a:t>What are the factors of…</a:t>
            </a:r>
            <a:endParaRPr lang="en-GB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6084168" y="4725144"/>
            <a:ext cx="6383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/>
              <a:t>18?</a:t>
            </a:r>
            <a:endParaRPr lang="en-GB" sz="24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6741996" y="4293096"/>
            <a:ext cx="6383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/>
              <a:t>24?</a:t>
            </a:r>
            <a:endParaRPr lang="en-GB" sz="24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6822388" y="5055567"/>
            <a:ext cx="7938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/>
              <a:t>100?</a:t>
            </a:r>
            <a:endParaRPr lang="en-GB" sz="24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7462076" y="4149080"/>
            <a:ext cx="6383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/>
              <a:t>13?</a:t>
            </a:r>
            <a:endParaRPr lang="en-GB" sz="24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5940152" y="4005064"/>
            <a:ext cx="6383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/>
              <a:t>30?</a:t>
            </a:r>
            <a:endParaRPr lang="en-GB" sz="24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8038140" y="4365104"/>
            <a:ext cx="6383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/>
              <a:t>27?</a:t>
            </a:r>
            <a:endParaRPr lang="en-GB" sz="24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7390068" y="3789040"/>
            <a:ext cx="6383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/>
              <a:t>53?</a:t>
            </a:r>
            <a:endParaRPr lang="en-GB" sz="24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7956376" y="4955976"/>
            <a:ext cx="6383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/>
              <a:t>41?</a:t>
            </a:r>
            <a:endParaRPr lang="en-GB" sz="24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6500584" y="3702223"/>
            <a:ext cx="4828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/>
              <a:t>8?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3517623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5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6" grpId="0"/>
      <p:bldP spid="7" grpId="0"/>
      <p:bldP spid="8" grpId="0"/>
      <p:bldP spid="9" grpId="0"/>
      <p:bldP spid="12" grpId="0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548680"/>
            <a:ext cx="58464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solidFill>
                  <a:schemeClr val="tx2">
                    <a:lumMod val="50000"/>
                  </a:schemeClr>
                </a:solidFill>
              </a:rPr>
              <a:t>Some of those numbers only had two factors.</a:t>
            </a:r>
            <a:endParaRPr lang="en-GB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Cloud Callout 5"/>
          <p:cNvSpPr/>
          <p:nvPr/>
        </p:nvSpPr>
        <p:spPr>
          <a:xfrm>
            <a:off x="2195736" y="1268760"/>
            <a:ext cx="5760640" cy="1728192"/>
          </a:xfrm>
          <a:prstGeom prst="cloudCallout">
            <a:avLst>
              <a:gd name="adj1" fmla="val -49328"/>
              <a:gd name="adj2" fmla="val 46563"/>
            </a:avLst>
          </a:prstGeom>
          <a:solidFill>
            <a:schemeClr val="bg1"/>
          </a:solidFill>
          <a:ln w="508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smtClean="0">
                <a:solidFill>
                  <a:schemeClr val="tx2">
                    <a:lumMod val="50000"/>
                  </a:schemeClr>
                </a:solidFill>
              </a:rPr>
              <a:t>A </a:t>
            </a:r>
            <a:r>
              <a:rPr lang="en-GB" sz="3200" b="1" dirty="0" smtClean="0">
                <a:solidFill>
                  <a:schemeClr val="tx2">
                    <a:lumMod val="50000"/>
                  </a:schemeClr>
                </a:solidFill>
              </a:rPr>
              <a:t>Prime Number</a:t>
            </a:r>
            <a:r>
              <a:rPr lang="en-GB" sz="2000" dirty="0" smtClean="0">
                <a:solidFill>
                  <a:schemeClr val="tx2">
                    <a:lumMod val="50000"/>
                  </a:schemeClr>
                </a:solidFill>
              </a:rPr>
              <a:t> is a number that has </a:t>
            </a:r>
            <a:r>
              <a:rPr lang="en-GB" sz="2000" b="1" i="1" u="sng" dirty="0" smtClean="0">
                <a:solidFill>
                  <a:schemeClr val="tx2">
                    <a:lumMod val="50000"/>
                  </a:schemeClr>
                </a:solidFill>
              </a:rPr>
              <a:t>exactly two factors</a:t>
            </a:r>
            <a:endParaRPr lang="en-GB" sz="2000" b="1" i="1" u="sng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7" name="Picture 6" descr="Bubbling Cartoon Fish Clip Ar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223752"/>
            <a:ext cx="1895028" cy="1421272"/>
          </a:xfrm>
          <a:prstGeom prst="rect">
            <a:avLst/>
          </a:prstGeom>
          <a:noFill/>
          <a:scene3d>
            <a:camera prst="orthographicFront">
              <a:rot lat="0" lon="10800000" rev="0"/>
            </a:camera>
            <a:lightRig rig="threePt" dir="t"/>
          </a:scene3d>
        </p:spPr>
      </p:pic>
      <p:sp>
        <p:nvSpPr>
          <p:cNvPr id="8" name="TextBox 7"/>
          <p:cNvSpPr txBox="1"/>
          <p:nvPr/>
        </p:nvSpPr>
        <p:spPr>
          <a:xfrm>
            <a:off x="611560" y="4221088"/>
            <a:ext cx="51518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solidFill>
                  <a:schemeClr val="tx2">
                    <a:lumMod val="50000"/>
                  </a:schemeClr>
                </a:solidFill>
              </a:rPr>
              <a:t>13, 41 and 53 are three prime numbers.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11560" y="4767535"/>
            <a:ext cx="58463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solidFill>
                  <a:schemeClr val="tx2">
                    <a:lumMod val="50000"/>
                  </a:schemeClr>
                </a:solidFill>
              </a:rPr>
              <a:t>Which of these numbers are prime numbers?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1403648" y="5373216"/>
            <a:ext cx="792088" cy="79208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smtClean="0">
                <a:solidFill>
                  <a:schemeClr val="tx2"/>
                </a:solidFill>
              </a:rPr>
              <a:t>12</a:t>
            </a:r>
            <a:endParaRPr lang="en-GB" sz="3200" b="1" dirty="0">
              <a:solidFill>
                <a:schemeClr val="tx2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2267744" y="5373216"/>
            <a:ext cx="792088" cy="79208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smtClean="0">
                <a:solidFill>
                  <a:schemeClr val="tx2"/>
                </a:solidFill>
              </a:rPr>
              <a:t>27</a:t>
            </a:r>
            <a:endParaRPr lang="en-GB" sz="3200" b="1" dirty="0">
              <a:solidFill>
                <a:schemeClr val="tx2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539552" y="5373216"/>
            <a:ext cx="792088" cy="79208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smtClean="0">
                <a:solidFill>
                  <a:schemeClr val="tx2"/>
                </a:solidFill>
              </a:rPr>
              <a:t>3</a:t>
            </a:r>
            <a:endParaRPr lang="en-GB" sz="3200" b="1" dirty="0">
              <a:solidFill>
                <a:schemeClr val="tx2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3995936" y="5373216"/>
            <a:ext cx="792088" cy="79208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smtClean="0">
                <a:solidFill>
                  <a:schemeClr val="tx2"/>
                </a:solidFill>
              </a:rPr>
              <a:t>36</a:t>
            </a:r>
            <a:endParaRPr lang="en-GB" sz="3200" b="1" dirty="0">
              <a:solidFill>
                <a:schemeClr val="tx2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4860032" y="5373216"/>
            <a:ext cx="792088" cy="79208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smtClean="0">
                <a:solidFill>
                  <a:schemeClr val="tx2"/>
                </a:solidFill>
              </a:rPr>
              <a:t>18</a:t>
            </a:r>
            <a:endParaRPr lang="en-GB" sz="3200" b="1" dirty="0">
              <a:solidFill>
                <a:schemeClr val="tx2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3131840" y="5373216"/>
            <a:ext cx="792088" cy="79208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smtClean="0">
                <a:solidFill>
                  <a:schemeClr val="tx2"/>
                </a:solidFill>
              </a:rPr>
              <a:t>7</a:t>
            </a:r>
            <a:endParaRPr lang="en-GB" sz="3200" b="1" dirty="0">
              <a:solidFill>
                <a:schemeClr val="tx2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6660232" y="5373216"/>
            <a:ext cx="792088" cy="79208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smtClean="0">
                <a:solidFill>
                  <a:schemeClr val="tx2"/>
                </a:solidFill>
              </a:rPr>
              <a:t>19</a:t>
            </a:r>
            <a:endParaRPr lang="en-GB" sz="3200" b="1" dirty="0">
              <a:solidFill>
                <a:schemeClr val="tx2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7524328" y="5373216"/>
            <a:ext cx="792088" cy="79208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>
                <a:solidFill>
                  <a:schemeClr val="tx2"/>
                </a:solidFill>
              </a:rPr>
              <a:t>9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5796136" y="5373216"/>
            <a:ext cx="792088" cy="79208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smtClean="0">
                <a:solidFill>
                  <a:schemeClr val="tx2"/>
                </a:solidFill>
              </a:rPr>
              <a:t>11</a:t>
            </a:r>
            <a:endParaRPr lang="en-GB" sz="32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2789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3528" y="44624"/>
            <a:ext cx="28280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Multiples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11560" y="951111"/>
            <a:ext cx="73015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solidFill>
                  <a:schemeClr val="tx2">
                    <a:lumMod val="50000"/>
                  </a:schemeClr>
                </a:solidFill>
              </a:rPr>
              <a:t>Multiples are nice and easy.  They are numbers that</a:t>
            </a:r>
            <a:br>
              <a:rPr lang="en-GB" sz="24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en-GB" sz="2400" dirty="0" smtClean="0">
                <a:solidFill>
                  <a:schemeClr val="tx2">
                    <a:lumMod val="50000"/>
                  </a:schemeClr>
                </a:solidFill>
              </a:rPr>
              <a:t>appear in the </a:t>
            </a:r>
            <a:r>
              <a:rPr lang="en-GB" sz="2400" dirty="0" err="1" smtClean="0">
                <a:solidFill>
                  <a:schemeClr val="tx2">
                    <a:lumMod val="50000"/>
                  </a:schemeClr>
                </a:solidFill>
              </a:rPr>
              <a:t>MULTIPLication</a:t>
            </a:r>
            <a:r>
              <a:rPr lang="en-GB" sz="2400" dirty="0" smtClean="0">
                <a:solidFill>
                  <a:schemeClr val="tx2">
                    <a:lumMod val="50000"/>
                  </a:schemeClr>
                </a:solidFill>
              </a:rPr>
              <a:t> tables of any given number.</a:t>
            </a:r>
            <a:endParaRPr lang="en-GB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1560" y="2132856"/>
            <a:ext cx="17972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solidFill>
                  <a:schemeClr val="tx2">
                    <a:lumMod val="50000"/>
                  </a:schemeClr>
                </a:solidFill>
              </a:rPr>
              <a:t>For example:</a:t>
            </a:r>
            <a:endParaRPr lang="en-GB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403648" y="2708920"/>
            <a:ext cx="792088" cy="79208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smtClean="0">
                <a:solidFill>
                  <a:schemeClr val="tx2"/>
                </a:solidFill>
              </a:rPr>
              <a:t>12</a:t>
            </a:r>
            <a:endParaRPr lang="en-GB" sz="3200" b="1" dirty="0">
              <a:solidFill>
                <a:schemeClr val="tx2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267744" y="2708920"/>
            <a:ext cx="792088" cy="79208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smtClean="0">
                <a:solidFill>
                  <a:schemeClr val="tx2"/>
                </a:solidFill>
              </a:rPr>
              <a:t>27</a:t>
            </a:r>
            <a:endParaRPr lang="en-GB" sz="3200" b="1" dirty="0">
              <a:solidFill>
                <a:schemeClr val="tx2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539552" y="2708920"/>
            <a:ext cx="792088" cy="79208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smtClean="0">
                <a:solidFill>
                  <a:schemeClr val="tx2"/>
                </a:solidFill>
              </a:rPr>
              <a:t>3</a:t>
            </a:r>
            <a:endParaRPr lang="en-GB" sz="3200" b="1" dirty="0">
              <a:solidFill>
                <a:schemeClr val="tx2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3995936" y="2708920"/>
            <a:ext cx="792088" cy="79208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smtClean="0">
                <a:solidFill>
                  <a:schemeClr val="tx2"/>
                </a:solidFill>
              </a:rPr>
              <a:t>36</a:t>
            </a:r>
            <a:endParaRPr lang="en-GB" sz="3200" b="1" dirty="0">
              <a:solidFill>
                <a:schemeClr val="tx2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4860032" y="2708920"/>
            <a:ext cx="792088" cy="79208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smtClean="0">
                <a:solidFill>
                  <a:schemeClr val="tx2"/>
                </a:solidFill>
              </a:rPr>
              <a:t>18</a:t>
            </a:r>
            <a:endParaRPr lang="en-GB" sz="3200" b="1" dirty="0">
              <a:solidFill>
                <a:schemeClr val="tx2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3131840" y="2708920"/>
            <a:ext cx="792088" cy="79208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smtClean="0">
                <a:solidFill>
                  <a:schemeClr val="tx2"/>
                </a:solidFill>
              </a:rPr>
              <a:t>40</a:t>
            </a:r>
            <a:endParaRPr lang="en-GB" sz="3200" b="1" dirty="0">
              <a:solidFill>
                <a:schemeClr val="tx2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6660232" y="2708920"/>
            <a:ext cx="792088" cy="79208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smtClean="0">
                <a:solidFill>
                  <a:schemeClr val="tx2"/>
                </a:solidFill>
              </a:rPr>
              <a:t>16</a:t>
            </a:r>
            <a:endParaRPr lang="en-GB" sz="3200" b="1" dirty="0">
              <a:solidFill>
                <a:schemeClr val="tx2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7524328" y="2708920"/>
            <a:ext cx="792088" cy="79208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>
                <a:solidFill>
                  <a:schemeClr val="tx2"/>
                </a:solidFill>
              </a:rPr>
              <a:t>9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5796136" y="2708920"/>
            <a:ext cx="792088" cy="79208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smtClean="0">
                <a:solidFill>
                  <a:schemeClr val="tx2"/>
                </a:solidFill>
              </a:rPr>
              <a:t>21</a:t>
            </a:r>
            <a:endParaRPr lang="en-GB" sz="3200" b="1" dirty="0">
              <a:solidFill>
                <a:schemeClr val="tx2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11560" y="3903439"/>
            <a:ext cx="64676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solidFill>
                  <a:schemeClr val="tx2">
                    <a:lumMod val="50000"/>
                  </a:schemeClr>
                </a:solidFill>
              </a:rPr>
              <a:t>Which of these numbers above are multiples of 4?</a:t>
            </a:r>
            <a:endParaRPr lang="en-GB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11560" y="5199583"/>
            <a:ext cx="45515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solidFill>
                  <a:schemeClr val="tx2">
                    <a:lumMod val="50000"/>
                  </a:schemeClr>
                </a:solidFill>
              </a:rPr>
              <a:t>Which numbers are multiples of 9?</a:t>
            </a:r>
            <a:endParaRPr lang="en-GB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11560" y="5631631"/>
            <a:ext cx="45515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solidFill>
                  <a:schemeClr val="tx2">
                    <a:lumMod val="50000"/>
                  </a:schemeClr>
                </a:solidFill>
              </a:rPr>
              <a:t>Which numbers are multiples of 3?</a:t>
            </a:r>
            <a:endParaRPr lang="en-GB" sz="24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557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5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3.7037E-6 L -0.09045 0.24699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531" y="123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4000"/>
                            </p:stCondLst>
                            <p:childTnLst>
                              <p:par>
                                <p:cTn id="55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3.7037E-6 L -0.09045 0.24699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531" y="123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6000"/>
                            </p:stCondLst>
                            <p:childTnLst>
                              <p:par>
                                <p:cTn id="58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3.7037E-6 L -0.28733 0.24699 " pathEditMode="relative" rAng="0" ptsTypes="AA">
                                      <p:cBhvr>
                                        <p:cTn id="5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375" y="123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82 0.0051 L -1.94444E-6 -3.7037E-6 " pathEditMode="relative" rAng="0" ptsTypes="AA">
                                      <p:cBhvr>
                                        <p:cTn id="6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1" y="-255"/>
                                    </p:animMotion>
                                  </p:childTnLst>
                                </p:cTn>
                              </p:par>
                              <p:par>
                                <p:cTn id="68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 0.0051 L 3.05556E-6 -3.7037E-6 " pathEditMode="relative" rAng="0" ptsTypes="AA">
                                      <p:cBhvr>
                                        <p:cTn id="6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1" y="-255"/>
                                    </p:animMotion>
                                  </p:childTnLst>
                                </p:cTn>
                              </p:par>
                              <p:par>
                                <p:cTn id="70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82 -0.00555 L 1.11111E-6 -1.85185E-6 " pathEditMode="relative" rAng="0" ptsTypes="AA">
                                      <p:cBhvr>
                                        <p:cTn id="7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1" y="278"/>
                                    </p:animMotion>
                                  </p:childTnLst>
                                </p:cTn>
                              </p:par>
                              <p:par>
                                <p:cTn id="72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16 -0.00555 L -4.44444E-6 -1.85185E-6 " pathEditMode="relative" rAng="0" ptsTypes="AA">
                                      <p:cBhvr>
                                        <p:cTn id="7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8" y="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7" grpId="1" animBg="1"/>
      <p:bldP spid="7" grpId="2" animBg="1"/>
      <p:bldP spid="8" grpId="0" animBg="1"/>
      <p:bldP spid="9" grpId="0" animBg="1"/>
      <p:bldP spid="10" grpId="0" animBg="1"/>
      <p:bldP spid="10" grpId="1" animBg="1"/>
      <p:bldP spid="10" grpId="2" animBg="1"/>
      <p:bldP spid="11" grpId="0" animBg="1"/>
      <p:bldP spid="12" grpId="0" animBg="1"/>
      <p:bldP spid="12" grpId="1" animBg="1"/>
      <p:bldP spid="12" grpId="2" animBg="1"/>
      <p:bldP spid="13" grpId="0" animBg="1"/>
      <p:bldP spid="13" grpId="1" animBg="1"/>
      <p:bldP spid="13" grpId="2" animBg="1"/>
      <p:bldP spid="14" grpId="0" animBg="1"/>
      <p:bldP spid="15" grpId="0" animBg="1"/>
      <p:bldP spid="19" grpId="0"/>
      <p:bldP spid="21" grpId="0"/>
      <p:bldP spid="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loud Callout 3"/>
          <p:cNvSpPr/>
          <p:nvPr/>
        </p:nvSpPr>
        <p:spPr>
          <a:xfrm>
            <a:off x="2195736" y="476672"/>
            <a:ext cx="5760640" cy="1728192"/>
          </a:xfrm>
          <a:prstGeom prst="cloudCallout">
            <a:avLst>
              <a:gd name="adj1" fmla="val -49328"/>
              <a:gd name="adj2" fmla="val 46563"/>
            </a:avLst>
          </a:prstGeom>
          <a:solidFill>
            <a:schemeClr val="bg1"/>
          </a:solidFill>
          <a:ln w="508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>
                <a:solidFill>
                  <a:schemeClr val="tx2">
                    <a:lumMod val="50000"/>
                  </a:schemeClr>
                </a:solidFill>
              </a:rPr>
              <a:t>Multiple</a:t>
            </a:r>
            <a:r>
              <a:rPr lang="en-GB" dirty="0" smtClean="0">
                <a:solidFill>
                  <a:schemeClr val="tx2">
                    <a:lumMod val="50000"/>
                  </a:schemeClr>
                </a:solidFill>
              </a:rPr>
              <a:t>:  </a:t>
            </a:r>
            <a:r>
              <a:rPr lang="en-GB" sz="2000" dirty="0" smtClean="0">
                <a:solidFill>
                  <a:schemeClr val="tx2">
                    <a:lumMod val="50000"/>
                  </a:schemeClr>
                </a:solidFill>
              </a:rPr>
              <a:t>A number which appears in the given number’s </a:t>
            </a:r>
            <a:r>
              <a:rPr lang="en-GB" sz="2400" b="1" i="1" u="sng" dirty="0" err="1" smtClean="0">
                <a:solidFill>
                  <a:schemeClr val="tx2">
                    <a:lumMod val="50000"/>
                  </a:schemeClr>
                </a:solidFill>
              </a:rPr>
              <a:t>MULTIPLication</a:t>
            </a:r>
            <a:r>
              <a:rPr lang="en-GB" sz="2000" dirty="0" smtClean="0">
                <a:solidFill>
                  <a:schemeClr val="tx2">
                    <a:lumMod val="50000"/>
                  </a:schemeClr>
                </a:solidFill>
              </a:rPr>
              <a:t> table</a:t>
            </a:r>
            <a:endParaRPr lang="en-GB" sz="2000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5" name="Picture 4" descr="Bubbling Cartoon Fish Clip Ar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431664"/>
            <a:ext cx="1895028" cy="1421272"/>
          </a:xfrm>
          <a:prstGeom prst="rect">
            <a:avLst/>
          </a:prstGeom>
          <a:noFill/>
          <a:scene3d>
            <a:camera prst="orthographicFront">
              <a:rot lat="0" lon="10800000" rev="0"/>
            </a:camera>
            <a:lightRig rig="threePt" dir="t"/>
          </a:scene3d>
        </p:spPr>
      </p:pic>
      <p:sp>
        <p:nvSpPr>
          <p:cNvPr id="6" name="Rounded Rectangle 5"/>
          <p:cNvSpPr/>
          <p:nvPr/>
        </p:nvSpPr>
        <p:spPr>
          <a:xfrm>
            <a:off x="1403648" y="3068960"/>
            <a:ext cx="792088" cy="79208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smtClean="0">
                <a:solidFill>
                  <a:schemeClr val="tx2"/>
                </a:solidFill>
              </a:rPr>
              <a:t>3</a:t>
            </a:r>
            <a:endParaRPr lang="en-GB" sz="3200" b="1" dirty="0">
              <a:solidFill>
                <a:schemeClr val="tx2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267744" y="3068960"/>
            <a:ext cx="792088" cy="79208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smtClean="0">
                <a:solidFill>
                  <a:schemeClr val="tx2"/>
                </a:solidFill>
              </a:rPr>
              <a:t>8</a:t>
            </a:r>
            <a:endParaRPr lang="en-GB" sz="3200" b="1" dirty="0">
              <a:solidFill>
                <a:schemeClr val="tx2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539552" y="3068960"/>
            <a:ext cx="792088" cy="79208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>
                <a:solidFill>
                  <a:schemeClr val="tx2"/>
                </a:solidFill>
              </a:rPr>
              <a:t>1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3995936" y="3068960"/>
            <a:ext cx="792088" cy="79208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smtClean="0">
                <a:solidFill>
                  <a:schemeClr val="tx2"/>
                </a:solidFill>
              </a:rPr>
              <a:t>16</a:t>
            </a:r>
            <a:endParaRPr lang="en-GB" sz="3200" b="1" dirty="0">
              <a:solidFill>
                <a:schemeClr val="tx2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4860032" y="3068960"/>
            <a:ext cx="792088" cy="79208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smtClean="0">
                <a:solidFill>
                  <a:schemeClr val="tx2"/>
                </a:solidFill>
              </a:rPr>
              <a:t>20</a:t>
            </a:r>
            <a:endParaRPr lang="en-GB" sz="3200" b="1" dirty="0">
              <a:solidFill>
                <a:schemeClr val="tx2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3131840" y="3068960"/>
            <a:ext cx="792088" cy="79208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smtClean="0">
                <a:solidFill>
                  <a:schemeClr val="tx2"/>
                </a:solidFill>
              </a:rPr>
              <a:t>12</a:t>
            </a:r>
            <a:endParaRPr lang="en-GB" sz="3200" b="1" dirty="0">
              <a:solidFill>
                <a:schemeClr val="tx2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6660232" y="3068960"/>
            <a:ext cx="792088" cy="79208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smtClean="0">
                <a:solidFill>
                  <a:schemeClr val="tx2"/>
                </a:solidFill>
              </a:rPr>
              <a:t>15</a:t>
            </a:r>
            <a:endParaRPr lang="en-GB" sz="3200" b="1" dirty="0">
              <a:solidFill>
                <a:schemeClr val="tx2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7524328" y="3068960"/>
            <a:ext cx="792088" cy="79208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smtClean="0">
                <a:solidFill>
                  <a:schemeClr val="tx2"/>
                </a:solidFill>
              </a:rPr>
              <a:t>2</a:t>
            </a:r>
            <a:endParaRPr lang="en-GB" sz="3200" b="1" dirty="0">
              <a:solidFill>
                <a:schemeClr val="tx2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5796136" y="3068960"/>
            <a:ext cx="792088" cy="79208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smtClean="0">
                <a:solidFill>
                  <a:schemeClr val="tx2"/>
                </a:solidFill>
              </a:rPr>
              <a:t>13</a:t>
            </a:r>
            <a:endParaRPr lang="en-GB" sz="3200" b="1" dirty="0">
              <a:solidFill>
                <a:schemeClr val="tx2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1403648" y="4077072"/>
            <a:ext cx="792088" cy="79208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smtClean="0">
                <a:solidFill>
                  <a:schemeClr val="tx2"/>
                </a:solidFill>
              </a:rPr>
              <a:t>24</a:t>
            </a:r>
            <a:endParaRPr lang="en-GB" sz="3200" b="1" dirty="0">
              <a:solidFill>
                <a:schemeClr val="tx2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2267744" y="4077072"/>
            <a:ext cx="792088" cy="79208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smtClean="0">
                <a:solidFill>
                  <a:schemeClr val="tx2"/>
                </a:solidFill>
              </a:rPr>
              <a:t>19</a:t>
            </a:r>
            <a:endParaRPr lang="en-GB" sz="3200" b="1" dirty="0">
              <a:solidFill>
                <a:schemeClr val="tx2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539552" y="4077072"/>
            <a:ext cx="792088" cy="79208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smtClean="0">
                <a:solidFill>
                  <a:schemeClr val="tx2"/>
                </a:solidFill>
              </a:rPr>
              <a:t>17</a:t>
            </a:r>
            <a:endParaRPr lang="en-GB" sz="3200" b="1" dirty="0">
              <a:solidFill>
                <a:schemeClr val="tx2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3995936" y="4077072"/>
            <a:ext cx="792088" cy="79208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smtClean="0">
                <a:solidFill>
                  <a:schemeClr val="tx2"/>
                </a:solidFill>
              </a:rPr>
              <a:t>36</a:t>
            </a:r>
            <a:endParaRPr lang="en-GB" sz="3200" b="1" dirty="0">
              <a:solidFill>
                <a:schemeClr val="tx2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4860032" y="4077072"/>
            <a:ext cx="792088" cy="79208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smtClean="0">
                <a:solidFill>
                  <a:schemeClr val="tx2"/>
                </a:solidFill>
              </a:rPr>
              <a:t>18</a:t>
            </a:r>
            <a:endParaRPr lang="en-GB" sz="3200" b="1" dirty="0">
              <a:solidFill>
                <a:schemeClr val="tx2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3131840" y="4077072"/>
            <a:ext cx="792088" cy="79208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smtClean="0">
                <a:solidFill>
                  <a:schemeClr val="tx2"/>
                </a:solidFill>
              </a:rPr>
              <a:t>6</a:t>
            </a:r>
            <a:endParaRPr lang="en-GB" sz="3200" b="1" dirty="0">
              <a:solidFill>
                <a:schemeClr val="tx2"/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6660232" y="4077072"/>
            <a:ext cx="792088" cy="79208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smtClean="0">
                <a:solidFill>
                  <a:schemeClr val="tx2"/>
                </a:solidFill>
              </a:rPr>
              <a:t>4</a:t>
            </a:r>
            <a:endParaRPr lang="en-GB" sz="3200" b="1" dirty="0">
              <a:solidFill>
                <a:schemeClr val="tx2"/>
              </a:solidFill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7524328" y="4077072"/>
            <a:ext cx="792088" cy="79208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smtClean="0">
                <a:solidFill>
                  <a:schemeClr val="tx2"/>
                </a:solidFill>
              </a:rPr>
              <a:t>30</a:t>
            </a:r>
            <a:endParaRPr lang="en-GB" sz="3200" b="1" dirty="0">
              <a:solidFill>
                <a:schemeClr val="tx2"/>
              </a:solidFill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5796136" y="4077072"/>
            <a:ext cx="792088" cy="79208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smtClean="0">
                <a:solidFill>
                  <a:schemeClr val="tx2"/>
                </a:solidFill>
              </a:rPr>
              <a:t>7</a:t>
            </a:r>
            <a:endParaRPr lang="en-GB" sz="3200" b="1" dirty="0">
              <a:solidFill>
                <a:schemeClr val="tx2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860032" y="6156593"/>
            <a:ext cx="35471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GB" sz="3200" dirty="0" smtClean="0">
                <a:solidFill>
                  <a:schemeClr val="tx2">
                    <a:lumMod val="50000"/>
                  </a:schemeClr>
                </a:solidFill>
              </a:rPr>
              <a:t>6 Prime Numbers</a:t>
            </a:r>
            <a:endParaRPr lang="en-GB" sz="32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847578" y="5598532"/>
            <a:ext cx="32528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GB" sz="3200" dirty="0" smtClean="0">
                <a:solidFill>
                  <a:schemeClr val="tx2">
                    <a:lumMod val="50000"/>
                  </a:schemeClr>
                </a:solidFill>
              </a:rPr>
              <a:t>6 Multiples of 6</a:t>
            </a:r>
            <a:endParaRPr lang="en-GB" sz="32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860032" y="5013176"/>
            <a:ext cx="30864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GB" sz="3200" dirty="0" smtClean="0">
                <a:solidFill>
                  <a:schemeClr val="tx2">
                    <a:lumMod val="50000"/>
                  </a:schemeClr>
                </a:solidFill>
              </a:rPr>
              <a:t>6 Factors of 24</a:t>
            </a:r>
            <a:endParaRPr lang="en-GB" sz="32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-972616" y="3861048"/>
            <a:ext cx="2519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`</a:t>
            </a:r>
            <a:endParaRPr lang="en-GB" dirty="0"/>
          </a:p>
        </p:txBody>
      </p:sp>
      <p:sp>
        <p:nvSpPr>
          <p:cNvPr id="28" name="TextBox 27"/>
          <p:cNvSpPr txBox="1"/>
          <p:nvPr/>
        </p:nvSpPr>
        <p:spPr>
          <a:xfrm>
            <a:off x="539552" y="5046275"/>
            <a:ext cx="41066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solidFill>
                  <a:schemeClr val="tx2">
                    <a:lumMod val="50000"/>
                  </a:schemeClr>
                </a:solidFill>
              </a:rPr>
              <a:t>From these numbers, find me…</a:t>
            </a:r>
            <a:endParaRPr lang="en-GB" sz="24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179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563282"/>
              </p:ext>
            </p:extLst>
          </p:nvPr>
        </p:nvGraphicFramePr>
        <p:xfrm>
          <a:off x="2292424" y="260648"/>
          <a:ext cx="6528048" cy="528888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0880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80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80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80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80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8800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7489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Factors of 60</a:t>
                      </a:r>
                      <a:endParaRPr lang="en-GB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Factors of 126</a:t>
                      </a:r>
                      <a:endParaRPr lang="en-GB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Numbers less than 13</a:t>
                      </a:r>
                      <a:endParaRPr lang="en-GB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Numbers more than 12</a:t>
                      </a:r>
                      <a:endParaRPr lang="en-GB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Multiples of 5</a:t>
                      </a:r>
                      <a:endParaRPr lang="en-GB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4896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Prime Numbers</a:t>
                      </a:r>
                      <a:endParaRPr lang="en-GB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74896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Odd Numbers</a:t>
                      </a:r>
                      <a:endParaRPr lang="en-GB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74896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Square Numbers</a:t>
                      </a:r>
                      <a:endParaRPr lang="en-GB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74896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Multiples of 3</a:t>
                      </a:r>
                      <a:endParaRPr lang="en-GB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74896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Even Numbers</a:t>
                      </a:r>
                      <a:endParaRPr lang="en-GB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" name="Rounded Rectangle 6"/>
          <p:cNvSpPr/>
          <p:nvPr/>
        </p:nvSpPr>
        <p:spPr>
          <a:xfrm>
            <a:off x="1065268" y="136582"/>
            <a:ext cx="792088" cy="79208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smtClean="0">
                <a:solidFill>
                  <a:schemeClr val="tx2"/>
                </a:solidFill>
              </a:rPr>
              <a:t>2</a:t>
            </a:r>
            <a:endParaRPr lang="en-GB" sz="3200" b="1" dirty="0">
              <a:solidFill>
                <a:schemeClr val="tx2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42844" y="1851094"/>
            <a:ext cx="792088" cy="79208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>
                <a:solidFill>
                  <a:schemeClr val="tx2"/>
                </a:solidFill>
              </a:rPr>
              <a:t>5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142844" y="142852"/>
            <a:ext cx="792088" cy="79208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>
                <a:solidFill>
                  <a:schemeClr val="tx2"/>
                </a:solidFill>
              </a:rPr>
              <a:t>1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1071538" y="6065912"/>
            <a:ext cx="792088" cy="79208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smtClean="0">
                <a:solidFill>
                  <a:schemeClr val="tx2"/>
                </a:solidFill>
              </a:rPr>
              <a:t>16</a:t>
            </a:r>
            <a:endParaRPr lang="en-GB" sz="3200" b="1" dirty="0">
              <a:solidFill>
                <a:schemeClr val="tx2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2000232" y="6065912"/>
            <a:ext cx="792088" cy="79208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smtClean="0">
                <a:solidFill>
                  <a:schemeClr val="tx2"/>
                </a:solidFill>
              </a:rPr>
              <a:t>17</a:t>
            </a:r>
            <a:endParaRPr lang="en-GB" sz="3200" b="1" dirty="0">
              <a:solidFill>
                <a:schemeClr val="tx2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1071538" y="1857364"/>
            <a:ext cx="792088" cy="79208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smtClean="0">
                <a:solidFill>
                  <a:schemeClr val="tx2"/>
                </a:solidFill>
              </a:rPr>
              <a:t>6</a:t>
            </a:r>
            <a:endParaRPr lang="en-GB" sz="3200" b="1" dirty="0">
              <a:solidFill>
                <a:schemeClr val="tx2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142844" y="3571876"/>
            <a:ext cx="792088" cy="79208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smtClean="0">
                <a:solidFill>
                  <a:schemeClr val="tx2"/>
                </a:solidFill>
              </a:rPr>
              <a:t>9</a:t>
            </a:r>
            <a:endParaRPr lang="en-GB" sz="3200" b="1" dirty="0">
              <a:solidFill>
                <a:schemeClr val="tx2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1065268" y="3571876"/>
            <a:ext cx="792088" cy="79208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smtClean="0">
                <a:solidFill>
                  <a:schemeClr val="tx2"/>
                </a:solidFill>
              </a:rPr>
              <a:t>10</a:t>
            </a:r>
            <a:endParaRPr lang="en-GB" sz="3200" b="1" dirty="0">
              <a:solidFill>
                <a:schemeClr val="tx2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2857488" y="6065912"/>
            <a:ext cx="792088" cy="79208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smtClean="0">
                <a:solidFill>
                  <a:schemeClr val="tx2"/>
                </a:solidFill>
              </a:rPr>
              <a:t>18</a:t>
            </a:r>
            <a:endParaRPr lang="en-GB" sz="3200" b="1" dirty="0">
              <a:solidFill>
                <a:schemeClr val="tx2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1071538" y="1000108"/>
            <a:ext cx="792088" cy="79208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smtClean="0">
                <a:solidFill>
                  <a:schemeClr val="tx2"/>
                </a:solidFill>
              </a:rPr>
              <a:t>4</a:t>
            </a:r>
            <a:endParaRPr lang="en-GB" sz="3200" b="1" dirty="0">
              <a:solidFill>
                <a:schemeClr val="tx2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142844" y="2708350"/>
            <a:ext cx="792088" cy="79208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smtClean="0">
                <a:solidFill>
                  <a:schemeClr val="tx2"/>
                </a:solidFill>
              </a:rPr>
              <a:t>7</a:t>
            </a:r>
            <a:endParaRPr lang="en-GB" sz="3200" b="1" dirty="0">
              <a:solidFill>
                <a:schemeClr val="tx2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142844" y="1000108"/>
            <a:ext cx="792088" cy="79208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smtClean="0">
                <a:solidFill>
                  <a:schemeClr val="tx2"/>
                </a:solidFill>
              </a:rPr>
              <a:t>3</a:t>
            </a:r>
            <a:endParaRPr lang="en-GB" sz="3200" b="1" dirty="0">
              <a:solidFill>
                <a:schemeClr val="tx2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142844" y="5286388"/>
            <a:ext cx="792088" cy="79208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smtClean="0">
                <a:solidFill>
                  <a:schemeClr val="tx2"/>
                </a:solidFill>
              </a:rPr>
              <a:t>13</a:t>
            </a:r>
            <a:endParaRPr lang="en-GB" sz="3200" b="1" dirty="0">
              <a:solidFill>
                <a:schemeClr val="tx2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1071538" y="5286388"/>
            <a:ext cx="792088" cy="79208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smtClean="0">
                <a:solidFill>
                  <a:schemeClr val="tx2"/>
                </a:solidFill>
              </a:rPr>
              <a:t>14</a:t>
            </a:r>
            <a:endParaRPr lang="en-GB" sz="3200" b="1" dirty="0">
              <a:solidFill>
                <a:schemeClr val="tx2"/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1071538" y="2714620"/>
            <a:ext cx="792088" cy="79208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>
                <a:solidFill>
                  <a:schemeClr val="tx2"/>
                </a:solidFill>
              </a:rPr>
              <a:t>8</a:t>
            </a:r>
          </a:p>
        </p:txBody>
      </p:sp>
      <p:sp>
        <p:nvSpPr>
          <p:cNvPr id="22" name="Rounded Rectangle 21"/>
          <p:cNvSpPr/>
          <p:nvPr/>
        </p:nvSpPr>
        <p:spPr>
          <a:xfrm>
            <a:off x="142844" y="4429132"/>
            <a:ext cx="792088" cy="79208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smtClean="0">
                <a:solidFill>
                  <a:schemeClr val="tx2"/>
                </a:solidFill>
              </a:rPr>
              <a:t>11</a:t>
            </a:r>
            <a:endParaRPr lang="en-GB" sz="3200" b="1" dirty="0">
              <a:solidFill>
                <a:schemeClr val="tx2"/>
              </a:solidFill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1065268" y="4429132"/>
            <a:ext cx="792088" cy="79208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smtClean="0">
                <a:solidFill>
                  <a:schemeClr val="tx2"/>
                </a:solidFill>
              </a:rPr>
              <a:t>12</a:t>
            </a:r>
            <a:endParaRPr lang="en-GB" sz="3200" b="1" dirty="0">
              <a:solidFill>
                <a:schemeClr val="tx2"/>
              </a:solidFill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136574" y="6065912"/>
            <a:ext cx="792088" cy="79208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smtClean="0">
                <a:solidFill>
                  <a:schemeClr val="tx2"/>
                </a:solidFill>
              </a:rPr>
              <a:t>15</a:t>
            </a:r>
            <a:endParaRPr lang="en-GB" sz="3200" b="1" dirty="0">
              <a:solidFill>
                <a:schemeClr val="tx2"/>
              </a:solidFill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3714744" y="6065912"/>
            <a:ext cx="792088" cy="79208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smtClean="0">
                <a:solidFill>
                  <a:schemeClr val="tx2"/>
                </a:solidFill>
              </a:rPr>
              <a:t>20</a:t>
            </a:r>
            <a:endParaRPr lang="en-GB" sz="3200" b="1" dirty="0">
              <a:solidFill>
                <a:schemeClr val="tx2"/>
              </a:solidFill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4572000" y="6065912"/>
            <a:ext cx="792088" cy="79208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smtClean="0">
                <a:solidFill>
                  <a:schemeClr val="tx2"/>
                </a:solidFill>
              </a:rPr>
              <a:t>21</a:t>
            </a:r>
            <a:endParaRPr lang="en-GB" sz="3200" b="1" dirty="0">
              <a:solidFill>
                <a:schemeClr val="tx2"/>
              </a:solidFill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7143768" y="6065912"/>
            <a:ext cx="792088" cy="79208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smtClean="0">
                <a:solidFill>
                  <a:schemeClr val="tx2"/>
                </a:solidFill>
              </a:rPr>
              <a:t>45</a:t>
            </a:r>
            <a:endParaRPr lang="en-GB" sz="3200" b="1" dirty="0">
              <a:solidFill>
                <a:schemeClr val="tx2"/>
              </a:solidFill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5429256" y="6065912"/>
            <a:ext cx="792088" cy="79208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smtClean="0">
                <a:solidFill>
                  <a:schemeClr val="tx2"/>
                </a:solidFill>
              </a:rPr>
              <a:t>25</a:t>
            </a:r>
            <a:endParaRPr lang="en-GB" sz="3200" b="1" dirty="0">
              <a:solidFill>
                <a:schemeClr val="tx2"/>
              </a:solidFill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8001024" y="6065912"/>
            <a:ext cx="792088" cy="79208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smtClean="0">
                <a:solidFill>
                  <a:schemeClr val="tx2"/>
                </a:solidFill>
              </a:rPr>
              <a:t>60</a:t>
            </a:r>
            <a:endParaRPr lang="en-GB" sz="3200" b="1" dirty="0">
              <a:solidFill>
                <a:schemeClr val="tx2"/>
              </a:solidFill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6286512" y="6065912"/>
            <a:ext cx="792088" cy="79208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smtClean="0">
                <a:solidFill>
                  <a:schemeClr val="tx2"/>
                </a:solidFill>
              </a:rPr>
              <a:t>30</a:t>
            </a:r>
            <a:endParaRPr lang="en-GB" sz="3200" b="1" dirty="0">
              <a:solidFill>
                <a:schemeClr val="tx2"/>
              </a:solidFill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8351912" y="5429264"/>
            <a:ext cx="792088" cy="79208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smtClean="0">
                <a:solidFill>
                  <a:schemeClr val="tx2"/>
                </a:solidFill>
              </a:rPr>
              <a:t>64</a:t>
            </a:r>
            <a:endParaRPr lang="en-GB" sz="32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3542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38889E-6 1.12858E-6 L 0.4882 0.40911 " pathEditMode="relative" ptsTypes="AA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4.35708E-6 L 0.38576 0.1679 " pathEditMode="relative" ptsTypes="AA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38889E-6 6.0592E-6 L 0.36216 0.02105 " pathEditMode="relative" ptsTypes="AA">
                                      <p:cBhvr>
                                        <p:cTn id="1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6.0592E-6 L 0.25972 0.27267 " pathEditMode="relative" ptsTypes="AA">
                                      <p:cBhvr>
                                        <p:cTn id="1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38889E-6 5.92044E-6 L 0.84254 -0.09435 " pathEditMode="relative" ptsTypes="AA"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6 -1.97965E-6 L 0.39374 0.30412 " pathEditMode="relative" ptsTypes="AA">
                                      <p:cBhvr>
                                        <p:cTn id="1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38889E-6 -4.16281E-7 L 0.60643 -0.2204 " pathEditMode="relative" ptsTypes="AA">
                                      <p:cBhvr>
                                        <p:cTn id="1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4.6531E-6 L 0.50399 0.29371 " pathEditMode="relative" ptsTypes="AA">
                                      <p:cBhvr>
                                        <p:cTn id="20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38889E-6 -3.38575E-6 L 0.60643 -0.08395 " pathEditMode="relative" ptsTypes="AA">
                                      <p:cBhvr>
                                        <p:cTn id="2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3.38575E-6 L 0.7401 0.17831 " pathEditMode="relative" ptsTypes="AA">
                                      <p:cBhvr>
                                        <p:cTn id="2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38889E-6 1.54487E-6 L 0.59845 -0.3358 " pathEditMode="relative" ptsTypes="AA">
                                      <p:cBhvr>
                                        <p:cTn id="2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1.54487E-6 L 0.50399 -0.07354 " pathEditMode="relative" ptsTypes="AA">
                                      <p:cBhvr>
                                        <p:cTn id="2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38889E-6 -3.52451E-6 L 0.7323 -0.59783 " pathEditMode="relative" ptsTypes="AA">
                                      <p:cBhvr>
                                        <p:cTn id="3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3.52451E-6 L 0.38576 -0.08395 " pathEditMode="relative" ptsTypes="AA">
                                      <p:cBhvr>
                                        <p:cTn id="32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3.66327E-6 L 0.37014 -0.58742 " pathEditMode="relative" ptsTypes="AA">
                                      <p:cBhvr>
                                        <p:cTn id="34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3.66327E-6 L 0.62986 -0.19935 " pathEditMode="relative" ptsTypes="AA">
                                      <p:cBhvr>
                                        <p:cTn id="3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3.66327E-6 L 0.51979 -0.57701 " pathEditMode="relative" ptsTypes="AA">
                                      <p:cBhvr>
                                        <p:cTn id="3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3.66327E-6 L 0.41736 -0.32516 " pathEditMode="relative" ptsTypes="AA">
                                      <p:cBhvr>
                                        <p:cTn id="4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6.93802E-7 L -0.01562 -0.20976 " pathEditMode="relative" ptsTypes="AA">
                                      <p:cBhvr>
                                        <p:cTn id="42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3.66327E-6 L -5.55556E-7 -0.57701 " pathEditMode="relative" ptsTypes="AA">
                                      <p:cBhvr>
                                        <p:cTn id="44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E-6 -6.93802E-7 L 0.26771 -0.46138 " pathEditMode="relative" ptsTypes="AA">
                                      <p:cBhvr>
                                        <p:cTn id="46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3.66327E-6 L 0.16545 -0.32516 " pathEditMode="relative" ptsTypes="AA">
                                      <p:cBhvr>
                                        <p:cTn id="48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6.93802E-7 L 0.07864 -0.58742 " pathEditMode="relative" ptsTypes="AA">
                                      <p:cBhvr>
                                        <p:cTn id="50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3.66327E-6 L -0.48819 -0.32516 " pathEditMode="relative" ptsTypes="AA">
                                      <p:cBhvr>
                                        <p:cTn id="52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1.82239E-6 L -0.17326 -0.36702 " pathEditMode="relative" ptsTypes="AA">
                                      <p:cBhvr>
                                        <p:cTn id="54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3707904" y="526378"/>
            <a:ext cx="5544616" cy="1800200"/>
            <a:chOff x="3707904" y="526378"/>
            <a:chExt cx="5544616" cy="1800200"/>
          </a:xfrm>
        </p:grpSpPr>
        <p:sp>
          <p:nvSpPr>
            <p:cNvPr id="7" name="Rectangle 6"/>
            <p:cNvSpPr/>
            <p:nvPr/>
          </p:nvSpPr>
          <p:spPr>
            <a:xfrm>
              <a:off x="3707904" y="526378"/>
              <a:ext cx="5544616" cy="180020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  <a:effectLst>
              <a:outerShdw blurRad="254000" dist="2540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2051" name="Picture 3"/>
            <p:cNvPicPr>
              <a:picLocks noChangeAspect="1" noChangeArrowheads="1"/>
            </p:cNvPicPr>
            <p:nvPr/>
          </p:nvPicPr>
          <p:blipFill rotWithShape="1">
            <a:blip r:embed="rId2">
              <a:clrChange>
                <a:clrFrom>
                  <a:srgbClr val="D7E4BD"/>
                </a:clrFrom>
                <a:clrTo>
                  <a:srgbClr val="D7E4BD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71406"/>
            <a:stretch/>
          </p:blipFill>
          <p:spPr bwMode="auto">
            <a:xfrm>
              <a:off x="3851920" y="812409"/>
              <a:ext cx="1266825" cy="12392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5" name="Rectangle 4"/>
            <p:cNvSpPr/>
            <p:nvPr/>
          </p:nvSpPr>
          <p:spPr>
            <a:xfrm>
              <a:off x="5724128" y="633768"/>
              <a:ext cx="3312368" cy="720080"/>
            </a:xfrm>
            <a:prstGeom prst="rect">
              <a:avLst/>
            </a:prstGeom>
            <a:solidFill>
              <a:srgbClr val="FFC000"/>
            </a:solidFill>
            <a:ln w="635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>
                  <a:solidFill>
                    <a:schemeClr val="tx1"/>
                  </a:solidFill>
                </a:rPr>
                <a:t>I can identify and find Factors, Multiples and Prime Numbers</a:t>
              </a:r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5724128" y="1506248"/>
              <a:ext cx="3312368" cy="720080"/>
            </a:xfrm>
            <a:prstGeom prst="rect">
              <a:avLst/>
            </a:prstGeom>
            <a:solidFill>
              <a:srgbClr val="FFC000"/>
            </a:solidFill>
            <a:ln w="635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dirty="0" smtClean="0">
                  <a:solidFill>
                    <a:schemeClr val="tx1"/>
                  </a:solidFill>
                </a:rPr>
                <a:t>I can describe F, M and PN, but struggle to find them</a:t>
              </a:r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166941" y="620688"/>
              <a:ext cx="444353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4000" b="1" dirty="0" smtClean="0"/>
                <a:t>1</a:t>
              </a:r>
              <a:endParaRPr lang="en-GB" sz="4000" b="1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166941" y="1493168"/>
              <a:ext cx="444353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4000" b="1" dirty="0" smtClean="0"/>
                <a:t>2</a:t>
              </a:r>
              <a:endParaRPr lang="en-GB" sz="4000" b="1" dirty="0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3707904" y="2529446"/>
            <a:ext cx="5544616" cy="1835658"/>
            <a:chOff x="3707904" y="2529446"/>
            <a:chExt cx="5544616" cy="1835658"/>
          </a:xfrm>
        </p:grpSpPr>
        <p:sp>
          <p:nvSpPr>
            <p:cNvPr id="22" name="Rectangle 21"/>
            <p:cNvSpPr/>
            <p:nvPr/>
          </p:nvSpPr>
          <p:spPr>
            <a:xfrm>
              <a:off x="3707904" y="2529446"/>
              <a:ext cx="5544616" cy="1835658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  <a:effectLst>
              <a:outerShdw blurRad="254000" dist="2540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Rectangle 8"/>
            <p:cNvSpPr/>
            <p:nvPr/>
          </p:nvSpPr>
          <p:spPr>
            <a:xfrm>
              <a:off x="5724128" y="2653680"/>
              <a:ext cx="3312368" cy="720080"/>
            </a:xfrm>
            <a:prstGeom prst="rect">
              <a:avLst/>
            </a:prstGeom>
            <a:solidFill>
              <a:srgbClr val="FFC000"/>
            </a:solidFill>
            <a:ln w="635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>
                  <a:solidFill>
                    <a:schemeClr val="tx1"/>
                  </a:solidFill>
                </a:rPr>
                <a:t>I get Factors and Multiples, but struggle with Prime Numbers</a:t>
              </a:r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5724128" y="3526160"/>
              <a:ext cx="3312368" cy="720080"/>
            </a:xfrm>
            <a:prstGeom prst="rect">
              <a:avLst/>
            </a:prstGeom>
            <a:solidFill>
              <a:srgbClr val="FFC000"/>
            </a:solidFill>
            <a:ln w="635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>
                  <a:solidFill>
                    <a:schemeClr val="tx1"/>
                  </a:solidFill>
                </a:rPr>
                <a:t>I get confused between Factors and Multiples</a:t>
              </a:r>
              <a:endParaRPr lang="en-GB" dirty="0">
                <a:solidFill>
                  <a:schemeClr val="tx1"/>
                </a:solidFill>
              </a:endParaRPr>
            </a:p>
          </p:txBody>
        </p:sp>
        <p:pic>
          <p:nvPicPr>
            <p:cNvPr id="2052" name="Picture 4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D7E4BD"/>
                </a:clrFrom>
                <a:clrTo>
                  <a:srgbClr val="D7E4BD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51920" y="2809875"/>
              <a:ext cx="1266825" cy="1238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7" name="TextBox 16"/>
            <p:cNvSpPr txBox="1"/>
            <p:nvPr/>
          </p:nvSpPr>
          <p:spPr>
            <a:xfrm>
              <a:off x="5166940" y="2665874"/>
              <a:ext cx="444353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4000" b="1" dirty="0" smtClean="0"/>
                <a:t>1</a:t>
              </a:r>
              <a:endParaRPr lang="en-GB" sz="4000" b="1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166940" y="3538354"/>
              <a:ext cx="444353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4000" b="1" dirty="0" smtClean="0"/>
                <a:t>2</a:t>
              </a:r>
              <a:endParaRPr lang="en-GB" sz="4000" b="1" dirty="0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3707904" y="4599687"/>
            <a:ext cx="5544616" cy="1835658"/>
            <a:chOff x="3707904" y="4599687"/>
            <a:chExt cx="5544616" cy="1835658"/>
          </a:xfrm>
        </p:grpSpPr>
        <p:sp>
          <p:nvSpPr>
            <p:cNvPr id="23" name="Rectangle 22"/>
            <p:cNvSpPr/>
            <p:nvPr/>
          </p:nvSpPr>
          <p:spPr>
            <a:xfrm>
              <a:off x="3707904" y="4599687"/>
              <a:ext cx="5544616" cy="183565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>
              <a:outerShdw blurRad="254000" dist="2540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709880" y="4716760"/>
              <a:ext cx="3312368" cy="720080"/>
            </a:xfrm>
            <a:prstGeom prst="rect">
              <a:avLst/>
            </a:prstGeom>
            <a:solidFill>
              <a:srgbClr val="FFC000"/>
            </a:solidFill>
            <a:ln w="635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>
                  <a:solidFill>
                    <a:schemeClr val="tx1"/>
                  </a:solidFill>
                </a:rPr>
                <a:t>I got some questions right, but I don’t really understand how</a:t>
              </a:r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709880" y="5589240"/>
              <a:ext cx="3312368" cy="720080"/>
            </a:xfrm>
            <a:prstGeom prst="rect">
              <a:avLst/>
            </a:prstGeom>
            <a:solidFill>
              <a:srgbClr val="FFC000"/>
            </a:solidFill>
            <a:ln w="635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>
                  <a:solidFill>
                    <a:schemeClr val="tx1"/>
                  </a:solidFill>
                </a:rPr>
                <a:t>I don’t understand anything we’ve covered in this topic</a:t>
              </a:r>
              <a:endParaRPr lang="en-GB" dirty="0">
                <a:solidFill>
                  <a:schemeClr val="tx1"/>
                </a:solidFill>
              </a:endParaRPr>
            </a:p>
          </p:txBody>
        </p:sp>
        <p:pic>
          <p:nvPicPr>
            <p:cNvPr id="2053" name="Picture 5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D7E4BD"/>
                </a:clrFrom>
                <a:clrTo>
                  <a:srgbClr val="D7E4BD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38588" y="4993641"/>
              <a:ext cx="1266825" cy="1047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9" name="TextBox 18"/>
            <p:cNvSpPr txBox="1"/>
            <p:nvPr/>
          </p:nvSpPr>
          <p:spPr>
            <a:xfrm>
              <a:off x="5183111" y="4728954"/>
              <a:ext cx="444353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4000" b="1" dirty="0" smtClean="0"/>
                <a:t>1</a:t>
              </a:r>
              <a:endParaRPr lang="en-GB" sz="4000" b="1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183111" y="5601434"/>
              <a:ext cx="444353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4000" b="1" dirty="0" smtClean="0"/>
                <a:t>2</a:t>
              </a:r>
              <a:endParaRPr lang="en-GB" sz="4000" b="1" dirty="0"/>
            </a:p>
          </p:txBody>
        </p:sp>
      </p:grpSp>
      <p:sp>
        <p:nvSpPr>
          <p:cNvPr id="13" name="Rounded Rectangle 12"/>
          <p:cNvSpPr/>
          <p:nvPr/>
        </p:nvSpPr>
        <p:spPr>
          <a:xfrm>
            <a:off x="251520" y="526378"/>
            <a:ext cx="3096344" cy="2487342"/>
          </a:xfrm>
          <a:prstGeom prst="roundRect">
            <a:avLst/>
          </a:prstGeom>
          <a:solidFill>
            <a:schemeClr val="tx2">
              <a:lumMod val="50000"/>
            </a:schemeClr>
          </a:solidFill>
          <a:ln w="63500">
            <a:solidFill>
              <a:schemeClr val="tx2">
                <a:lumMod val="75000"/>
              </a:schemeClr>
            </a:solidFill>
          </a:ln>
          <a:effectLst>
            <a:outerShdw blurRad="127000" dist="1270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/>
              <a:t>Choose a statement that matches your ability on this topic so far</a:t>
            </a:r>
            <a:endParaRPr lang="en-GB" sz="2800" b="1" dirty="0"/>
          </a:p>
        </p:txBody>
      </p:sp>
      <p:sp>
        <p:nvSpPr>
          <p:cNvPr id="25" name="Rounded Rectangle 24"/>
          <p:cNvSpPr/>
          <p:nvPr/>
        </p:nvSpPr>
        <p:spPr>
          <a:xfrm>
            <a:off x="244415" y="3526160"/>
            <a:ext cx="3096344" cy="2487342"/>
          </a:xfrm>
          <a:prstGeom prst="roundRect">
            <a:avLst/>
          </a:prstGeom>
          <a:solidFill>
            <a:schemeClr val="tx2">
              <a:lumMod val="50000"/>
            </a:schemeClr>
          </a:solidFill>
          <a:ln w="63500">
            <a:solidFill>
              <a:schemeClr val="tx2">
                <a:lumMod val="75000"/>
              </a:schemeClr>
            </a:solidFill>
          </a:ln>
          <a:effectLst>
            <a:outerShdw blurRad="127000" dist="1270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500" b="1" dirty="0" smtClean="0"/>
              <a:t>Copy the statement, and add a sentence detailing the easiest/hardest thing you have found</a:t>
            </a:r>
            <a:endParaRPr lang="en-GB" sz="2500" b="1" dirty="0"/>
          </a:p>
        </p:txBody>
      </p:sp>
    </p:spTree>
    <p:extLst>
      <p:ext uri="{BB962C8B-B14F-4D97-AF65-F5344CB8AC3E}">
        <p14:creationId xmlns:p14="http://schemas.microsoft.com/office/powerpoint/2010/main" val="2438576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4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8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2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3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10</TotalTime>
  <Words>441</Words>
  <Application>Microsoft Office PowerPoint</Application>
  <PresentationFormat>On-screen Show (4:3)</PresentationFormat>
  <Paragraphs>143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blank</vt:lpstr>
      <vt:lpstr>Factors, Primes and Multiples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RM plc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Factors, Primes and Multiples</dc:title>
  <dc:creator>Mr J. Hammond</dc:creator>
  <cp:lastModifiedBy>Priya</cp:lastModifiedBy>
  <cp:revision>2</cp:revision>
  <dcterms:created xsi:type="dcterms:W3CDTF">2013-03-14T16:34:00Z</dcterms:created>
  <dcterms:modified xsi:type="dcterms:W3CDTF">2018-07-08T16:02:35Z</dcterms:modified>
</cp:coreProperties>
</file>