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32" r:id="rId2"/>
    <p:sldId id="309" r:id="rId3"/>
    <p:sldId id="312" r:id="rId4"/>
    <p:sldId id="256" r:id="rId5"/>
    <p:sldId id="313" r:id="rId6"/>
    <p:sldId id="341" r:id="rId7"/>
    <p:sldId id="320" r:id="rId8"/>
    <p:sldId id="321" r:id="rId9"/>
    <p:sldId id="323" r:id="rId10"/>
    <p:sldId id="322" r:id="rId11"/>
    <p:sldId id="324" r:id="rId12"/>
    <p:sldId id="307" r:id="rId13"/>
    <p:sldId id="33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0A57F-0699-45C8-B593-84AC86288A19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5732B-9405-4396-9A4C-D368C6C61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34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1"/>
                </a:solidFill>
              </a:rPr>
              <a:t>Learning Objective</a:t>
            </a:r>
            <a:br>
              <a:rPr lang="en-GB" sz="3200" b="1" dirty="0" smtClean="0">
                <a:solidFill>
                  <a:schemeClr val="accent1"/>
                </a:solidFill>
              </a:rPr>
            </a:br>
            <a:r>
              <a:rPr lang="en-GB" sz="3200" b="1" dirty="0" smtClean="0">
                <a:solidFill>
                  <a:schemeClr val="accent1"/>
                </a:solidFill>
              </a:rPr>
              <a:t>Solving equations with single brackets</a:t>
            </a:r>
            <a:endParaRPr lang="en-GB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Learning Outcomes:</a:t>
            </a:r>
          </a:p>
          <a:p>
            <a:pPr marL="0" indent="0" algn="ctr">
              <a:buNone/>
            </a:pPr>
            <a:endParaRPr lang="en-GB" b="1" dirty="0"/>
          </a:p>
          <a:p>
            <a:pPr marL="0" indent="0">
              <a:buNone/>
            </a:pPr>
            <a:r>
              <a:rPr lang="en-GB" sz="2400" b="1" dirty="0" smtClean="0">
                <a:solidFill>
                  <a:srgbClr val="00B050"/>
                </a:solidFill>
              </a:rPr>
              <a:t>All will be able to </a:t>
            </a:r>
            <a:r>
              <a:rPr lang="en-GB" sz="2400" b="1" dirty="0" smtClean="0"/>
              <a:t>solve simple equations by expanding brackets (L5)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C000"/>
                </a:solidFill>
              </a:rPr>
              <a:t>Most will be able to </a:t>
            </a:r>
            <a:r>
              <a:rPr lang="en-GB" sz="2400" b="1" dirty="0" smtClean="0"/>
              <a:t>solve equations by expanding brackets and collecting like terms (L6)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Some will be able to </a:t>
            </a:r>
            <a:r>
              <a:rPr lang="en-GB" sz="2400" b="1" dirty="0" smtClean="0"/>
              <a:t>solve equations with negative numbers by expanding brackets and collecting like terms (L6+)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58823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76400" y="1258472"/>
            <a:ext cx="464470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6000" dirty="0">
                <a:solidFill>
                  <a:srgbClr val="FF0000"/>
                </a:solidFill>
              </a:rPr>
              <a:t>  </a:t>
            </a:r>
            <a:r>
              <a:rPr lang="en-GB" sz="6000" dirty="0" smtClean="0">
                <a:solidFill>
                  <a:srgbClr val="FF0000"/>
                </a:solidFill>
              </a:rPr>
              <a:t>    8(x-7</a:t>
            </a:r>
            <a:r>
              <a:rPr lang="en-GB" sz="6000" dirty="0">
                <a:solidFill>
                  <a:srgbClr val="FF0000"/>
                </a:solidFill>
              </a:rPr>
              <a:t>)=</a:t>
            </a:r>
            <a:r>
              <a:rPr lang="en-GB" sz="6000" dirty="0" smtClean="0">
                <a:solidFill>
                  <a:srgbClr val="FF0000"/>
                </a:solidFill>
              </a:rPr>
              <a:t>16</a:t>
            </a:r>
          </a:p>
          <a:p>
            <a:pPr algn="ctr"/>
            <a:r>
              <a:rPr lang="en-GB" sz="6000" dirty="0" smtClean="0">
                <a:solidFill>
                  <a:srgbClr val="FF0000"/>
                </a:solidFill>
              </a:rPr>
              <a:t>8x – 56 = 16</a:t>
            </a:r>
          </a:p>
          <a:p>
            <a:pPr algn="ctr"/>
            <a:r>
              <a:rPr lang="en-GB" sz="6000" dirty="0" smtClean="0">
                <a:solidFill>
                  <a:srgbClr val="FF0000"/>
                </a:solidFill>
              </a:rPr>
              <a:t>        8x = ??</a:t>
            </a:r>
          </a:p>
          <a:p>
            <a:pPr algn="ctr"/>
            <a:r>
              <a:rPr lang="en-GB" sz="6000" dirty="0" smtClean="0">
                <a:solidFill>
                  <a:srgbClr val="FF0000"/>
                </a:solidFill>
              </a:rPr>
              <a:t>     x = 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674660" y="4876800"/>
            <a:ext cx="17938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9600" b="1" dirty="0" smtClean="0">
                <a:solidFill>
                  <a:srgbClr val="002060"/>
                </a:solidFill>
              </a:rPr>
              <a:t>72</a:t>
            </a:r>
            <a:endParaRPr lang="en-GB" sz="9600" b="1" dirty="0">
              <a:solidFill>
                <a:srgbClr val="00206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What’s missing?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78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76400" y="1258472"/>
            <a:ext cx="464470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6000" dirty="0">
                <a:solidFill>
                  <a:srgbClr val="FF0000"/>
                </a:solidFill>
              </a:rPr>
              <a:t>  </a:t>
            </a:r>
            <a:r>
              <a:rPr lang="en-GB" sz="6000" dirty="0" smtClean="0">
                <a:solidFill>
                  <a:srgbClr val="FF0000"/>
                </a:solidFill>
              </a:rPr>
              <a:t>    3(x-6)=21</a:t>
            </a:r>
          </a:p>
          <a:p>
            <a:pPr algn="ctr"/>
            <a:r>
              <a:rPr lang="en-GB" sz="6000" dirty="0">
                <a:solidFill>
                  <a:srgbClr val="FF0000"/>
                </a:solidFill>
              </a:rPr>
              <a:t>?</a:t>
            </a:r>
            <a:r>
              <a:rPr lang="en-GB" sz="6000" dirty="0" smtClean="0">
                <a:solidFill>
                  <a:srgbClr val="FF0000"/>
                </a:solidFill>
              </a:rPr>
              <a:t>x – ?? = ??</a:t>
            </a:r>
          </a:p>
          <a:p>
            <a:pPr algn="ctr"/>
            <a:r>
              <a:rPr lang="en-GB" sz="6000" dirty="0" smtClean="0">
                <a:solidFill>
                  <a:srgbClr val="FF0000"/>
                </a:solidFill>
              </a:rPr>
              <a:t>        ?? = ??</a:t>
            </a:r>
          </a:p>
          <a:p>
            <a:pPr algn="ctr"/>
            <a:r>
              <a:rPr lang="en-GB" sz="6000" dirty="0" smtClean="0">
                <a:solidFill>
                  <a:srgbClr val="FF0000"/>
                </a:solidFill>
              </a:rPr>
              <a:t>     x = ??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33800" y="5075351"/>
            <a:ext cx="163436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4400" b="1" dirty="0" smtClean="0">
                <a:solidFill>
                  <a:srgbClr val="002060"/>
                </a:solidFill>
              </a:rPr>
              <a:t>X = 3</a:t>
            </a:r>
            <a:endParaRPr lang="en-GB" sz="4400" b="1" dirty="0">
              <a:solidFill>
                <a:srgbClr val="00206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What’s missing?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10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474840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rgbClr val="00B050"/>
                </a:solidFill>
              </a:rPr>
              <a:t>All will be able to</a:t>
            </a:r>
            <a:r>
              <a:rPr lang="en-GB" sz="2400" b="1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2 (4x + 8) = 32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5 (7x-  4) = 15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5 (5x- 3) = 35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4 (6x + 3) = 36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7 (2x - 7) = 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6 (2x - 3) =  42</a:t>
            </a:r>
            <a:endParaRPr lang="en-GB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30687" y="1147788"/>
            <a:ext cx="4474840" cy="2586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400" b="1" dirty="0" smtClean="0">
                <a:solidFill>
                  <a:srgbClr val="FFC000"/>
                </a:solidFill>
              </a:rPr>
              <a:t>Most should be able to</a:t>
            </a:r>
            <a:r>
              <a:rPr lang="en-GB" sz="2400" dirty="0" smtClean="0"/>
              <a:t>:</a:t>
            </a:r>
          </a:p>
          <a:p>
            <a:pPr marL="0" indent="0">
              <a:buNone/>
            </a:pPr>
            <a:r>
              <a:rPr lang="en-GB" sz="2000" b="1" dirty="0"/>
              <a:t>1)</a:t>
            </a:r>
            <a:r>
              <a:rPr lang="en-GB" sz="2000" dirty="0"/>
              <a:t> 3(2x + 1) + 2(4x + 2) = 35</a:t>
            </a:r>
          </a:p>
          <a:p>
            <a:pPr marL="0" indent="0">
              <a:buNone/>
            </a:pPr>
            <a:r>
              <a:rPr lang="en-GB" sz="2000" b="1" dirty="0"/>
              <a:t>2)</a:t>
            </a:r>
            <a:r>
              <a:rPr lang="en-GB" sz="2000" dirty="0"/>
              <a:t> 2(x + 3) + 3(x + 1) = 24</a:t>
            </a:r>
          </a:p>
          <a:p>
            <a:pPr marL="0" indent="0">
              <a:buNone/>
            </a:pPr>
            <a:r>
              <a:rPr lang="en-GB" sz="2000" b="1" dirty="0"/>
              <a:t>3)</a:t>
            </a:r>
            <a:r>
              <a:rPr lang="en-GB" sz="2000" dirty="0"/>
              <a:t> 4(3x – 2) + 8(x + 1) = 100</a:t>
            </a:r>
          </a:p>
          <a:p>
            <a:pPr marL="0" indent="0">
              <a:buNone/>
            </a:pPr>
            <a:r>
              <a:rPr lang="en-GB" sz="2000" b="1" dirty="0"/>
              <a:t>4)</a:t>
            </a:r>
            <a:r>
              <a:rPr lang="en-GB" sz="2000" dirty="0"/>
              <a:t> 6(x + 2) + 4(3 – x) = 30</a:t>
            </a:r>
          </a:p>
          <a:p>
            <a:pPr marL="0" indent="0">
              <a:buNone/>
            </a:pPr>
            <a:r>
              <a:rPr lang="en-GB" sz="2000" b="1" dirty="0"/>
              <a:t>5)</a:t>
            </a:r>
            <a:r>
              <a:rPr lang="en-GB" sz="2000" dirty="0"/>
              <a:t> 5(2x + 3) + 2(5x + 1) = </a:t>
            </a:r>
            <a:r>
              <a:rPr lang="en-GB" sz="2000" dirty="0" smtClean="0"/>
              <a:t>37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4343400" y="4221088"/>
            <a:ext cx="4621088" cy="24482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B050"/>
                </a:solidFill>
              </a:rPr>
              <a:t>L5c – Start: Green</a:t>
            </a:r>
            <a:r>
              <a:rPr lang="en-GB" sz="2000" dirty="0" smtClean="0">
                <a:solidFill>
                  <a:schemeClr val="tx1"/>
                </a:solidFill>
              </a:rPr>
              <a:t>. </a:t>
            </a:r>
            <a:r>
              <a:rPr lang="en-GB" sz="2000" b="1" dirty="0" smtClean="0">
                <a:solidFill>
                  <a:srgbClr val="00B050"/>
                </a:solidFill>
              </a:rPr>
              <a:t>Aim: Finish Green</a:t>
            </a:r>
          </a:p>
          <a:p>
            <a:pPr algn="ctr"/>
            <a:r>
              <a:rPr lang="en-GB" sz="2000" b="1" dirty="0" smtClean="0">
                <a:solidFill>
                  <a:srgbClr val="FFC000"/>
                </a:solidFill>
              </a:rPr>
              <a:t>L5a – Start: </a:t>
            </a:r>
            <a:r>
              <a:rPr lang="en-GB" sz="2000" b="1" dirty="0" smtClean="0">
                <a:solidFill>
                  <a:srgbClr val="00B050"/>
                </a:solidFill>
              </a:rPr>
              <a:t>Green 4.</a:t>
            </a:r>
            <a:r>
              <a:rPr lang="en-GB" sz="2000" b="1" dirty="0" smtClean="0">
                <a:solidFill>
                  <a:srgbClr val="FFC000"/>
                </a:solidFill>
              </a:rPr>
              <a:t> Aim: Finish Amber</a:t>
            </a:r>
          </a:p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L6c – Start:</a:t>
            </a:r>
            <a:r>
              <a:rPr lang="en-GB" sz="2000" b="1" dirty="0" smtClean="0">
                <a:solidFill>
                  <a:srgbClr val="00B050"/>
                </a:solidFill>
              </a:rPr>
              <a:t>  </a:t>
            </a:r>
            <a:r>
              <a:rPr lang="en-GB" sz="2000" b="1" dirty="0" smtClean="0">
                <a:solidFill>
                  <a:srgbClr val="FFC000"/>
                </a:solidFill>
              </a:rPr>
              <a:t>Amber 4.</a:t>
            </a:r>
            <a:r>
              <a:rPr lang="en-GB" sz="2000" b="1" dirty="0" smtClean="0">
                <a:solidFill>
                  <a:srgbClr val="00B050"/>
                </a:solidFill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Aim: Finish Red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225188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Solve the following equations</a:t>
            </a:r>
          </a:p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Remember your multiplication facts: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311734" y="130200"/>
            <a:ext cx="1194656" cy="959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+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+ 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+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+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- 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-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6851233" y="116162"/>
            <a:ext cx="1194656" cy="959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2400" dirty="0">
                <a:latin typeface="Times New Roman" pitchFamily="18" charset="0"/>
              </a:rPr>
              <a:t>-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1600" dirty="0">
                <a:latin typeface="Calibri" pitchFamily="34" charset="0"/>
              </a:rPr>
              <a:t>x</a:t>
            </a:r>
            <a:r>
              <a:rPr lang="en-GB" sz="2400" dirty="0">
                <a:latin typeface="Calibri" pitchFamily="34" charset="0"/>
              </a:rPr>
              <a:t> + </a:t>
            </a:r>
            <a:r>
              <a:rPr lang="en-GB" dirty="0">
                <a:latin typeface="Calibri" pitchFamily="34" charset="0"/>
              </a:rPr>
              <a:t>=</a:t>
            </a:r>
            <a:r>
              <a:rPr lang="en-GB" sz="2400" dirty="0">
                <a:latin typeface="Calibri" pitchFamily="34" charset="0"/>
              </a:rPr>
              <a:t> - 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2400" dirty="0">
                <a:latin typeface="Calibri" pitchFamily="34" charset="0"/>
              </a:rPr>
              <a:t>- </a:t>
            </a:r>
            <a:r>
              <a:rPr lang="en-GB" sz="1600" dirty="0">
                <a:latin typeface="Calibri" pitchFamily="34" charset="0"/>
              </a:rPr>
              <a:t>x</a:t>
            </a:r>
            <a:r>
              <a:rPr lang="en-GB" sz="2400" dirty="0">
                <a:latin typeface="Calibri" pitchFamily="34" charset="0"/>
              </a:rPr>
              <a:t> - </a:t>
            </a:r>
            <a:r>
              <a:rPr lang="en-GB" dirty="0">
                <a:latin typeface="Calibri" pitchFamily="34" charset="0"/>
              </a:rPr>
              <a:t>=</a:t>
            </a:r>
            <a:r>
              <a:rPr lang="en-GB" sz="2400" dirty="0">
                <a:latin typeface="Calibri" pitchFamily="34" charset="0"/>
              </a:rPr>
              <a:t> + </a:t>
            </a:r>
            <a:endParaRPr lang="en-US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6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106" y="87288"/>
            <a:ext cx="5565094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srgbClr val="00B050"/>
                </a:solidFill>
              </a:rPr>
              <a:t>All will be able to</a:t>
            </a:r>
            <a:r>
              <a:rPr lang="en-GB" sz="1800" b="1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2 (4x + 8) = 32 </a:t>
            </a:r>
            <a:r>
              <a:rPr lang="en-GB" sz="1800" b="1" dirty="0" smtClean="0">
                <a:solidFill>
                  <a:srgbClr val="00B050"/>
                </a:solidFill>
              </a:rPr>
              <a:t>= 8x + 16 = 32 	so 	x = 2</a:t>
            </a:r>
            <a:endParaRPr lang="en-GB" sz="1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5 (7x-  4) = 15 </a:t>
            </a:r>
            <a:r>
              <a:rPr lang="en-GB" sz="1800" b="1" dirty="0">
                <a:solidFill>
                  <a:srgbClr val="00B050"/>
                </a:solidFill>
              </a:rPr>
              <a:t>= 35x – 20 = </a:t>
            </a:r>
            <a:r>
              <a:rPr lang="en-GB" sz="1800" b="1" dirty="0" smtClean="0">
                <a:solidFill>
                  <a:srgbClr val="00B050"/>
                </a:solidFill>
              </a:rPr>
              <a:t>15	so 	x </a:t>
            </a:r>
            <a:r>
              <a:rPr lang="en-GB" sz="1800" b="1" dirty="0">
                <a:solidFill>
                  <a:srgbClr val="00B050"/>
                </a:solidFill>
              </a:rPr>
              <a:t>= 1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5 (5x- 3) = 35 </a:t>
            </a:r>
            <a:r>
              <a:rPr lang="en-GB" sz="1800" b="1" dirty="0">
                <a:solidFill>
                  <a:srgbClr val="00B050"/>
                </a:solidFill>
              </a:rPr>
              <a:t>= 25x -15 = </a:t>
            </a:r>
            <a:r>
              <a:rPr lang="en-GB" sz="1800" b="1" dirty="0" smtClean="0">
                <a:solidFill>
                  <a:srgbClr val="00B050"/>
                </a:solidFill>
              </a:rPr>
              <a:t>35	so 	x </a:t>
            </a:r>
            <a:r>
              <a:rPr lang="en-GB" sz="1800" b="1" dirty="0">
                <a:solidFill>
                  <a:srgbClr val="00B050"/>
                </a:solidFill>
              </a:rPr>
              <a:t>= 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4 (6x + 3) = 36 </a:t>
            </a:r>
            <a:r>
              <a:rPr lang="en-GB" sz="1800" b="1" dirty="0">
                <a:solidFill>
                  <a:srgbClr val="00B050"/>
                </a:solidFill>
              </a:rPr>
              <a:t>= 24x + 12 = </a:t>
            </a:r>
            <a:r>
              <a:rPr lang="en-GB" sz="1800" b="1" dirty="0" smtClean="0">
                <a:solidFill>
                  <a:srgbClr val="00B050"/>
                </a:solidFill>
              </a:rPr>
              <a:t>36	so 	x </a:t>
            </a:r>
            <a:r>
              <a:rPr lang="en-GB" sz="1800" b="1" dirty="0">
                <a:solidFill>
                  <a:srgbClr val="00B050"/>
                </a:solidFill>
              </a:rPr>
              <a:t>= 1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7 (2x - 7) = 7 </a:t>
            </a:r>
            <a:r>
              <a:rPr lang="en-GB" sz="1800" b="1" dirty="0">
                <a:solidFill>
                  <a:srgbClr val="00B050"/>
                </a:solidFill>
              </a:rPr>
              <a:t>= 14x – 49 = </a:t>
            </a:r>
            <a:r>
              <a:rPr lang="en-GB" sz="1800" b="1" dirty="0" smtClean="0">
                <a:solidFill>
                  <a:srgbClr val="00B050"/>
                </a:solidFill>
              </a:rPr>
              <a:t>7	so 	x </a:t>
            </a:r>
            <a:r>
              <a:rPr lang="en-GB" sz="1800" b="1" dirty="0">
                <a:solidFill>
                  <a:srgbClr val="00B050"/>
                </a:solidFill>
              </a:rPr>
              <a:t>= 4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6 (2x - 3) =  42 </a:t>
            </a:r>
            <a:r>
              <a:rPr lang="en-GB" sz="1800" b="1" dirty="0">
                <a:solidFill>
                  <a:srgbClr val="00B050"/>
                </a:solidFill>
              </a:rPr>
              <a:t>= 12x – 18 = </a:t>
            </a:r>
            <a:r>
              <a:rPr lang="en-GB" sz="1800" b="1" dirty="0" smtClean="0">
                <a:solidFill>
                  <a:srgbClr val="00B050"/>
                </a:solidFill>
              </a:rPr>
              <a:t>42 	so 	x </a:t>
            </a:r>
            <a:r>
              <a:rPr lang="en-GB" sz="1800" b="1" dirty="0">
                <a:solidFill>
                  <a:srgbClr val="00B050"/>
                </a:solidFill>
              </a:rPr>
              <a:t>= 5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76888"/>
            <a:ext cx="3891085" cy="6552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GB" sz="1600" b="1" dirty="0" smtClean="0">
                <a:solidFill>
                  <a:srgbClr val="FFC000"/>
                </a:solidFill>
              </a:rPr>
              <a:t>Most should be able to</a:t>
            </a:r>
            <a:r>
              <a:rPr lang="en-GB" sz="1600" dirty="0" smtClean="0"/>
              <a:t>:</a:t>
            </a:r>
          </a:p>
          <a:p>
            <a:pPr marL="457200" indent="-457200" algn="r">
              <a:buAutoNum type="arabicParenR"/>
            </a:pPr>
            <a:r>
              <a:rPr lang="en-GB" sz="1600" dirty="0" smtClean="0"/>
              <a:t>3(2x </a:t>
            </a:r>
            <a:r>
              <a:rPr lang="en-GB" sz="1600" dirty="0"/>
              <a:t>+ 1) + 2(4x + 2) = </a:t>
            </a:r>
            <a:r>
              <a:rPr lang="en-GB" sz="1600" dirty="0" smtClean="0"/>
              <a:t>35</a:t>
            </a:r>
          </a:p>
          <a:p>
            <a:pPr marL="0" indent="0" algn="r">
              <a:buNone/>
            </a:pPr>
            <a:r>
              <a:rPr lang="en-GB" sz="1600" b="1" dirty="0" smtClean="0">
                <a:solidFill>
                  <a:srgbClr val="FFC000"/>
                </a:solidFill>
              </a:rPr>
              <a:t>6x + 3 + 8x + 4 = 35</a:t>
            </a:r>
          </a:p>
          <a:p>
            <a:pPr marL="0" indent="0" algn="r">
              <a:buNone/>
            </a:pPr>
            <a:r>
              <a:rPr lang="en-GB" sz="1600" b="1" dirty="0" smtClean="0">
                <a:solidFill>
                  <a:srgbClr val="FFC000"/>
                </a:solidFill>
              </a:rPr>
              <a:t>14x + 7 = 35</a:t>
            </a:r>
          </a:p>
          <a:p>
            <a:pPr marL="0" indent="0" algn="r">
              <a:buNone/>
            </a:pPr>
            <a:r>
              <a:rPr lang="en-GB" sz="1600" b="1" dirty="0" smtClean="0">
                <a:solidFill>
                  <a:srgbClr val="FFC000"/>
                </a:solidFill>
              </a:rPr>
              <a:t>x = 2</a:t>
            </a:r>
            <a:endParaRPr lang="en-GB" sz="1600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en-GB" sz="1600" b="1" dirty="0"/>
              <a:t>2)</a:t>
            </a:r>
            <a:r>
              <a:rPr lang="en-GB" sz="1600" dirty="0"/>
              <a:t> 2(x + 3) + 3(x + 1) = </a:t>
            </a:r>
            <a:r>
              <a:rPr lang="en-GB" sz="1600" dirty="0" smtClean="0"/>
              <a:t>24</a:t>
            </a:r>
          </a:p>
          <a:p>
            <a:pPr marL="0" indent="0" algn="r">
              <a:buNone/>
            </a:pPr>
            <a:r>
              <a:rPr lang="en-GB" sz="1600" b="1" dirty="0" smtClean="0">
                <a:solidFill>
                  <a:srgbClr val="FFC000"/>
                </a:solidFill>
              </a:rPr>
              <a:t>2x + 6 + 3x + 3 = 24</a:t>
            </a:r>
          </a:p>
          <a:p>
            <a:pPr marL="0" indent="0" algn="r">
              <a:buNone/>
            </a:pPr>
            <a:r>
              <a:rPr lang="en-GB" sz="1600" b="1" dirty="0" smtClean="0">
                <a:solidFill>
                  <a:srgbClr val="FFC000"/>
                </a:solidFill>
              </a:rPr>
              <a:t>5x + 9 = 24</a:t>
            </a:r>
          </a:p>
          <a:p>
            <a:pPr marL="0" indent="0" algn="r">
              <a:buNone/>
            </a:pPr>
            <a:r>
              <a:rPr lang="en-GB" sz="1600" b="1" dirty="0" smtClean="0">
                <a:solidFill>
                  <a:srgbClr val="FFC000"/>
                </a:solidFill>
              </a:rPr>
              <a:t>x = 3</a:t>
            </a:r>
            <a:endParaRPr lang="en-GB" sz="1600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en-GB" sz="1600" b="1" dirty="0"/>
              <a:t>3)</a:t>
            </a:r>
            <a:r>
              <a:rPr lang="en-GB" sz="1600" dirty="0"/>
              <a:t> 4(3x – 2) + 8(x + 1) = </a:t>
            </a:r>
            <a:r>
              <a:rPr lang="en-GB" sz="1600" dirty="0" smtClean="0"/>
              <a:t>100</a:t>
            </a:r>
          </a:p>
          <a:p>
            <a:pPr marL="0" indent="0" algn="r">
              <a:buNone/>
            </a:pPr>
            <a:r>
              <a:rPr lang="en-GB" sz="1600" b="1" dirty="0" smtClean="0">
                <a:solidFill>
                  <a:srgbClr val="FFC000"/>
                </a:solidFill>
              </a:rPr>
              <a:t>12x – 8 + 8x + 8 = 100</a:t>
            </a:r>
          </a:p>
          <a:p>
            <a:pPr marL="0" indent="0" algn="r">
              <a:buNone/>
            </a:pPr>
            <a:r>
              <a:rPr lang="en-GB" sz="1600" b="1" dirty="0" smtClean="0">
                <a:solidFill>
                  <a:srgbClr val="FFC000"/>
                </a:solidFill>
              </a:rPr>
              <a:t>20x = 100</a:t>
            </a:r>
          </a:p>
          <a:p>
            <a:pPr marL="0" indent="0" algn="r">
              <a:buNone/>
            </a:pPr>
            <a:r>
              <a:rPr lang="en-GB" sz="1600" b="1" dirty="0" smtClean="0">
                <a:solidFill>
                  <a:srgbClr val="FFC000"/>
                </a:solidFill>
              </a:rPr>
              <a:t>x = 5</a:t>
            </a:r>
            <a:endParaRPr lang="en-GB" sz="1600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en-GB" sz="1600" b="1" dirty="0"/>
              <a:t>4)</a:t>
            </a:r>
            <a:r>
              <a:rPr lang="en-GB" sz="1600" dirty="0"/>
              <a:t> 6(x + 2) + 4(3 – x) = </a:t>
            </a:r>
            <a:r>
              <a:rPr lang="en-GB" sz="1600" dirty="0" smtClean="0"/>
              <a:t>30</a:t>
            </a:r>
          </a:p>
          <a:p>
            <a:pPr marL="0" indent="0" algn="r">
              <a:buNone/>
            </a:pPr>
            <a:r>
              <a:rPr lang="en-GB" sz="1600" b="1" dirty="0" smtClean="0">
                <a:solidFill>
                  <a:srgbClr val="FFC000"/>
                </a:solidFill>
              </a:rPr>
              <a:t>6x + 12 + 12 – 4x = 30</a:t>
            </a:r>
          </a:p>
          <a:p>
            <a:pPr marL="0" indent="0" algn="r">
              <a:buNone/>
            </a:pPr>
            <a:r>
              <a:rPr lang="en-GB" sz="1600" b="1" dirty="0" smtClean="0">
                <a:solidFill>
                  <a:srgbClr val="FFC000"/>
                </a:solidFill>
              </a:rPr>
              <a:t>2x + 24 = 30</a:t>
            </a:r>
          </a:p>
          <a:p>
            <a:pPr marL="0" indent="0" algn="r">
              <a:buNone/>
            </a:pPr>
            <a:r>
              <a:rPr lang="en-GB" sz="1600" b="1" dirty="0" smtClean="0">
                <a:solidFill>
                  <a:srgbClr val="FFC000"/>
                </a:solidFill>
              </a:rPr>
              <a:t>x = 3</a:t>
            </a:r>
            <a:endParaRPr lang="en-GB" sz="1600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en-GB" sz="1600" b="1" dirty="0"/>
              <a:t>5)</a:t>
            </a:r>
            <a:r>
              <a:rPr lang="en-GB" sz="1600" dirty="0"/>
              <a:t> 5(2x + 3) + 2(5x + 1) = </a:t>
            </a:r>
            <a:r>
              <a:rPr lang="en-GB" sz="1600" dirty="0" smtClean="0"/>
              <a:t>37</a:t>
            </a:r>
          </a:p>
          <a:p>
            <a:pPr marL="0" indent="0" algn="r">
              <a:buNone/>
            </a:pPr>
            <a:r>
              <a:rPr lang="en-GB" sz="1600" b="1" dirty="0" smtClean="0">
                <a:solidFill>
                  <a:srgbClr val="FFC000"/>
                </a:solidFill>
              </a:rPr>
              <a:t>10x + 15 + 10x + 2 = 37</a:t>
            </a:r>
          </a:p>
          <a:p>
            <a:pPr marL="0" indent="0" algn="r">
              <a:buNone/>
            </a:pPr>
            <a:r>
              <a:rPr lang="en-GB" sz="1600" b="1" dirty="0" smtClean="0">
                <a:solidFill>
                  <a:srgbClr val="FFC000"/>
                </a:solidFill>
              </a:rPr>
              <a:t>20x +17 = 37</a:t>
            </a:r>
          </a:p>
          <a:p>
            <a:pPr marL="0" indent="0" algn="r">
              <a:buNone/>
            </a:pPr>
            <a:r>
              <a:rPr lang="en-GB" sz="1600" b="1" dirty="0" smtClean="0">
                <a:solidFill>
                  <a:srgbClr val="FFC000"/>
                </a:solidFill>
              </a:rPr>
              <a:t>x = 1</a:t>
            </a:r>
            <a:endParaRPr lang="en-GB" sz="1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9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– 6 quick questions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462533" y="1371600"/>
            <a:ext cx="5231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GB" sz="2800" dirty="0" smtClean="0"/>
              <a:t>4. </a:t>
            </a:r>
            <a:r>
              <a:rPr lang="en-GB" sz="2800" dirty="0"/>
              <a:t>Calculate </a:t>
            </a:r>
          </a:p>
          <a:p>
            <a:pPr marL="514350" indent="-514350"/>
            <a:r>
              <a:rPr lang="en-GB" sz="2800" dirty="0" smtClean="0"/>
              <a:t>12 </a:t>
            </a:r>
            <a:r>
              <a:rPr lang="en-GB" sz="2800" dirty="0"/>
              <a:t>– 32 x </a:t>
            </a:r>
            <a:r>
              <a:rPr lang="en-GB" sz="2800" dirty="0" smtClean="0"/>
              <a:t>3</a:t>
            </a:r>
            <a:endParaRPr lang="en-GB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578629" y="2617056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5. What is the value of -9y + 5 when y = -5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62533" y="3967861"/>
            <a:ext cx="4754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6. Solve the following equation:</a:t>
            </a:r>
          </a:p>
          <a:p>
            <a:r>
              <a:rPr lang="en-GB" sz="2800" dirty="0" smtClean="0"/>
              <a:t>4x + 6 = 18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7205" y="137160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dirty="0" smtClean="0"/>
              <a:t>Work out</a:t>
            </a:r>
          </a:p>
          <a:p>
            <a:pPr marL="514350" indent="-514350"/>
            <a:endParaRPr lang="en-GB" sz="2800" dirty="0"/>
          </a:p>
          <a:p>
            <a:pPr marL="514350" indent="-514350"/>
            <a:r>
              <a:rPr lang="en-GB" sz="2800" dirty="0"/>
              <a:t>9</a:t>
            </a:r>
            <a:r>
              <a:rPr lang="en-GB" sz="2800" baseline="30000" dirty="0" smtClean="0"/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- 4</a:t>
            </a:r>
            <a:r>
              <a:rPr lang="en-GB" sz="2800" baseline="30000" dirty="0" smtClean="0"/>
              <a:t>2</a:t>
            </a:r>
            <a:endParaRPr lang="en-GB" sz="28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228599" y="3048000"/>
            <a:ext cx="3057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GB" sz="2800" dirty="0" smtClean="0"/>
              <a:t>2</a:t>
            </a:r>
            <a:r>
              <a:rPr lang="en-GB" sz="2800" dirty="0"/>
              <a:t>. </a:t>
            </a:r>
            <a:r>
              <a:rPr lang="en-GB" sz="2800" dirty="0" smtClean="0"/>
              <a:t>Calculate -9 </a:t>
            </a:r>
            <a:r>
              <a:rPr lang="en-GB" sz="2800" dirty="0"/>
              <a:t>x -6</a:t>
            </a:r>
          </a:p>
          <a:p>
            <a:pPr marL="514350" indent="-514350"/>
            <a:r>
              <a:rPr lang="en-GB" sz="2800" dirty="0" smtClean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19374" y="4444914"/>
                <a:ext cx="2971136" cy="583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3.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latin typeface="Cambria Math"/>
                            <a:ea typeface="Cambria Math"/>
                          </a:rPr>
                          <m:t>49</m:t>
                        </m:r>
                      </m:e>
                    </m:rad>
                    <m:r>
                      <a:rPr lang="en-GB" sz="2800" b="0" i="1" smtClean="0">
                        <a:latin typeface="Cambria Math"/>
                        <a:ea typeface="Cambria Math"/>
                      </a:rPr>
                      <m:t>= </m:t>
                    </m:r>
                  </m:oMath>
                </a14:m>
                <a:r>
                  <a:rPr lang="en-GB" sz="2800" dirty="0" smtClean="0"/>
                  <a:t> 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74" y="4444914"/>
                <a:ext cx="2971136" cy="583750"/>
              </a:xfrm>
              <a:prstGeom prst="rect">
                <a:avLst/>
              </a:prstGeom>
              <a:blipFill rotWithShape="1">
                <a:blip r:embed="rId2"/>
                <a:stretch>
                  <a:fillRect l="-4098" t="-2083" b="-26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899592" y="5799150"/>
            <a:ext cx="73781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/>
              <a:t>Extension1 </a:t>
            </a:r>
            <a:r>
              <a:rPr lang="en-GB" sz="2000" b="1" dirty="0"/>
              <a:t>: For question 3,what’s the other answer? </a:t>
            </a:r>
          </a:p>
        </p:txBody>
      </p:sp>
    </p:spTree>
    <p:extLst>
      <p:ext uri="{BB962C8B-B14F-4D97-AF65-F5344CB8AC3E}">
        <p14:creationId xmlns:p14="http://schemas.microsoft.com/office/powerpoint/2010/main" val="58630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6" grpId="0"/>
      <p:bldP spid="27" grpId="0"/>
      <p:bldP spid="28" grpId="0"/>
      <p:bldP spid="29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– 6 quick questions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462533" y="1371600"/>
            <a:ext cx="52310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GB" sz="2800" dirty="0" smtClean="0"/>
              <a:t>4. </a:t>
            </a:r>
            <a:r>
              <a:rPr lang="en-GB" sz="2800" dirty="0"/>
              <a:t>Calculate </a:t>
            </a:r>
          </a:p>
          <a:p>
            <a:pPr marL="514350" indent="-514350"/>
            <a:r>
              <a:rPr lang="en-GB" sz="2800" dirty="0" smtClean="0"/>
              <a:t>12 </a:t>
            </a:r>
            <a:r>
              <a:rPr lang="en-GB" sz="2800" dirty="0"/>
              <a:t>– 32 x 3 </a:t>
            </a:r>
            <a:r>
              <a:rPr lang="en-GB" sz="2800" dirty="0">
                <a:solidFill>
                  <a:srgbClr val="FF0000"/>
                </a:solidFill>
              </a:rPr>
              <a:t>= </a:t>
            </a:r>
            <a:r>
              <a:rPr lang="en-GB" sz="2800" dirty="0" smtClean="0">
                <a:solidFill>
                  <a:srgbClr val="FF0000"/>
                </a:solidFill>
              </a:rPr>
              <a:t>-84</a:t>
            </a:r>
            <a:endParaRPr lang="en-GB" sz="2800" dirty="0"/>
          </a:p>
          <a:p>
            <a:endParaRPr lang="en-GB" sz="2800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9766" y="2570946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5. What is the value of -9y + 5 when y = -5 </a:t>
            </a:r>
            <a:r>
              <a:rPr lang="en-GB" sz="2800" dirty="0" smtClean="0">
                <a:solidFill>
                  <a:srgbClr val="FF0000"/>
                </a:solidFill>
              </a:rPr>
              <a:t>= 45 + 5 = 50</a:t>
            </a:r>
            <a:endParaRPr lang="en-GB" sz="28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3462533" y="3967861"/>
            <a:ext cx="4754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6. Solve the following equation:</a:t>
            </a:r>
          </a:p>
          <a:p>
            <a:r>
              <a:rPr lang="en-GB" sz="2800" dirty="0" smtClean="0"/>
              <a:t>4x + 6 = 18 </a:t>
            </a:r>
            <a:r>
              <a:rPr lang="en-GB" sz="2800" dirty="0" smtClean="0">
                <a:solidFill>
                  <a:srgbClr val="FF0000"/>
                </a:solidFill>
              </a:rPr>
              <a:t>4x = 12 so x = 3</a:t>
            </a:r>
            <a:endParaRPr lang="en-GB" sz="28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317205" y="1371600"/>
            <a:ext cx="3145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dirty="0" smtClean="0"/>
              <a:t>Work out</a:t>
            </a:r>
          </a:p>
          <a:p>
            <a:pPr marL="514350" indent="-514350"/>
            <a:endParaRPr lang="en-GB" sz="2800" dirty="0"/>
          </a:p>
          <a:p>
            <a:pPr marL="514350" indent="-514350"/>
            <a:r>
              <a:rPr lang="en-GB" sz="2800" dirty="0"/>
              <a:t>9</a:t>
            </a:r>
            <a:r>
              <a:rPr lang="en-GB" sz="2800" baseline="30000" dirty="0" smtClean="0"/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– 4</a:t>
            </a:r>
            <a:r>
              <a:rPr lang="en-GB" sz="2800" baseline="30000" dirty="0" smtClean="0"/>
              <a:t>2 </a:t>
            </a:r>
            <a:r>
              <a:rPr lang="en-GB" sz="2800" dirty="0" smtClean="0">
                <a:solidFill>
                  <a:srgbClr val="FF0000"/>
                </a:solidFill>
              </a:rPr>
              <a:t>= 81-16 = 65</a:t>
            </a:r>
            <a:endParaRPr lang="en-GB" sz="28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228600" y="3048000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2. Calculate </a:t>
            </a:r>
          </a:p>
          <a:p>
            <a:r>
              <a:rPr lang="en-GB" sz="2800" dirty="0" smtClean="0"/>
              <a:t>-</a:t>
            </a:r>
            <a:r>
              <a:rPr lang="en-GB" sz="2800" dirty="0"/>
              <a:t>9 x -6 </a:t>
            </a:r>
            <a:r>
              <a:rPr lang="en-GB" sz="2800" dirty="0">
                <a:solidFill>
                  <a:srgbClr val="FF0000"/>
                </a:solidFill>
              </a:rPr>
              <a:t>= </a:t>
            </a:r>
            <a:r>
              <a:rPr lang="en-GB" sz="2800" dirty="0" smtClean="0">
                <a:solidFill>
                  <a:srgbClr val="FF0000"/>
                </a:solidFill>
              </a:rPr>
              <a:t>54</a:t>
            </a:r>
            <a:endParaRPr lang="en-GB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94171" y="4921968"/>
                <a:ext cx="2971136" cy="583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3.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latin typeface="Cambria Math"/>
                            <a:ea typeface="Cambria Math"/>
                          </a:rPr>
                          <m:t>49</m:t>
                        </m:r>
                      </m:e>
                    </m:rad>
                    <m:r>
                      <a:rPr lang="en-GB" sz="2800" b="0" i="1" smtClean="0">
                        <a:latin typeface="Cambria Math"/>
                        <a:ea typeface="Cambria Math"/>
                      </a:rPr>
                      <m:t>= </m:t>
                    </m:r>
                  </m:oMath>
                </a14:m>
                <a:r>
                  <a:rPr lang="en-GB" sz="2800" dirty="0" smtClean="0">
                    <a:solidFill>
                      <a:srgbClr val="FF0000"/>
                    </a:solidFill>
                  </a:rPr>
                  <a:t>7</a:t>
                </a:r>
                <a:r>
                  <a:rPr lang="en-GB" sz="2800" dirty="0" smtClean="0"/>
                  <a:t> 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171" y="4921968"/>
                <a:ext cx="2971136" cy="583750"/>
              </a:xfrm>
              <a:prstGeom prst="rect">
                <a:avLst/>
              </a:prstGeom>
              <a:blipFill rotWithShape="1">
                <a:blip r:embed="rId2"/>
                <a:stretch>
                  <a:fillRect l="-4098" t="-2083" b="-26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899592" y="5799150"/>
            <a:ext cx="73781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/>
              <a:t>Extension1 </a:t>
            </a:r>
            <a:r>
              <a:rPr lang="en-GB" sz="2000" b="1" dirty="0"/>
              <a:t>: For question </a:t>
            </a:r>
            <a:r>
              <a:rPr lang="en-GB" sz="2000" b="1" dirty="0" smtClean="0"/>
              <a:t>3,what’s the other answer? </a:t>
            </a:r>
          </a:p>
        </p:txBody>
      </p:sp>
    </p:spTree>
    <p:extLst>
      <p:ext uri="{BB962C8B-B14F-4D97-AF65-F5344CB8AC3E}">
        <p14:creationId xmlns:p14="http://schemas.microsoft.com/office/powerpoint/2010/main" val="156127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6" grpId="0"/>
      <p:bldP spid="27" grpId="0"/>
      <p:bldP spid="28" grpId="0"/>
      <p:bldP spid="29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-41275" y="1046163"/>
            <a:ext cx="2160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u="sng">
                <a:solidFill>
                  <a:srgbClr val="FF0000"/>
                </a:solidFill>
              </a:rPr>
              <a:t>EXAMPLES</a:t>
            </a:r>
            <a:endParaRPr lang="en-US" sz="2800" b="1" u="sng">
              <a:solidFill>
                <a:srgbClr val="FF0000"/>
              </a:solidFill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-36513" y="1584325"/>
            <a:ext cx="5256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0000"/>
                </a:solidFill>
              </a:rPr>
              <a:t>1) </a:t>
            </a:r>
            <a:r>
              <a:rPr lang="en-US" sz="2400" dirty="0" smtClean="0"/>
              <a:t>Solve the </a:t>
            </a:r>
            <a:r>
              <a:rPr lang="en-US" sz="2400" dirty="0"/>
              <a:t>following </a:t>
            </a:r>
            <a:r>
              <a:rPr lang="en-US" sz="2400" dirty="0" smtClean="0"/>
              <a:t>equations:</a:t>
            </a:r>
            <a:endParaRPr lang="en-US" sz="2400" dirty="0"/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166688" y="2262168"/>
            <a:ext cx="2973388" cy="954107"/>
            <a:chOff x="35496" y="2564904"/>
            <a:chExt cx="2597770" cy="955369"/>
          </a:xfrm>
        </p:grpSpPr>
        <p:sp>
          <p:nvSpPr>
            <p:cNvPr id="11" name="TextBox 41"/>
            <p:cNvSpPr txBox="1">
              <a:spLocks noChangeArrowheads="1"/>
            </p:cNvSpPr>
            <p:nvPr/>
          </p:nvSpPr>
          <p:spPr bwMode="auto">
            <a:xfrm>
              <a:off x="35496" y="2564904"/>
              <a:ext cx="642332" cy="522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FF0000"/>
                  </a:solidFill>
                </a:rPr>
                <a:t>(a) </a:t>
              </a:r>
            </a:p>
          </p:txBody>
        </p:sp>
        <p:sp>
          <p:nvSpPr>
            <p:cNvPr id="12" name="TextBox 3"/>
            <p:cNvSpPr txBox="1">
              <a:spLocks noChangeArrowheads="1"/>
            </p:cNvSpPr>
            <p:nvPr/>
          </p:nvSpPr>
          <p:spPr bwMode="auto">
            <a:xfrm>
              <a:off x="467544" y="2564904"/>
              <a:ext cx="2165722" cy="955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dirty="0"/>
                <a:t> 6(a + </a:t>
              </a:r>
              <a:r>
                <a:rPr lang="en-US" sz="2800" dirty="0" smtClean="0"/>
                <a:t>2) = 42 </a:t>
              </a:r>
              <a:endParaRPr lang="en-US" sz="2800" dirty="0"/>
            </a:p>
          </p:txBody>
        </p:sp>
      </p:grpSp>
      <p:grpSp>
        <p:nvGrpSpPr>
          <p:cNvPr id="13" name="Group 30"/>
          <p:cNvGrpSpPr>
            <a:grpSpLocks/>
          </p:cNvGrpSpPr>
          <p:nvPr/>
        </p:nvGrpSpPr>
        <p:grpSpPr bwMode="auto">
          <a:xfrm>
            <a:off x="4489653" y="2278848"/>
            <a:ext cx="3117441" cy="523220"/>
            <a:chOff x="35496" y="2564904"/>
            <a:chExt cx="2597770" cy="523910"/>
          </a:xfrm>
        </p:grpSpPr>
        <p:sp>
          <p:nvSpPr>
            <p:cNvPr id="14" name="TextBox 41"/>
            <p:cNvSpPr txBox="1">
              <a:spLocks noChangeArrowheads="1"/>
            </p:cNvSpPr>
            <p:nvPr/>
          </p:nvSpPr>
          <p:spPr bwMode="auto">
            <a:xfrm>
              <a:off x="35496" y="2564904"/>
              <a:ext cx="642332" cy="522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FF0000"/>
                  </a:solidFill>
                </a:rPr>
                <a:t>(b) </a:t>
              </a:r>
            </a:p>
          </p:txBody>
        </p:sp>
        <p:sp>
          <p:nvSpPr>
            <p:cNvPr id="15" name="TextBox 32"/>
            <p:cNvSpPr txBox="1">
              <a:spLocks noChangeArrowheads="1"/>
            </p:cNvSpPr>
            <p:nvPr/>
          </p:nvSpPr>
          <p:spPr bwMode="auto">
            <a:xfrm>
              <a:off x="467544" y="2564904"/>
              <a:ext cx="2165722" cy="523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dirty="0"/>
                <a:t> </a:t>
              </a:r>
              <a:r>
                <a:rPr lang="en-US" sz="2800" dirty="0" smtClean="0"/>
                <a:t>5(w </a:t>
              </a:r>
              <a:r>
                <a:rPr lang="en-US" sz="2800" dirty="0"/>
                <a:t>– 4</a:t>
              </a:r>
              <a:r>
                <a:rPr lang="en-US" sz="2800" dirty="0" smtClean="0"/>
                <a:t>) = 40</a:t>
              </a:r>
              <a:endParaRPr lang="en-US" sz="2800" dirty="0"/>
            </a:p>
          </p:txBody>
        </p:sp>
      </p:grpSp>
      <p:sp>
        <p:nvSpPr>
          <p:cNvPr id="35" name="Curved Down Arrow 34"/>
          <p:cNvSpPr/>
          <p:nvPr/>
        </p:nvSpPr>
        <p:spPr>
          <a:xfrm>
            <a:off x="836614" y="2181204"/>
            <a:ext cx="433387" cy="1857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01676" y="2728892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6a</a:t>
            </a:r>
          </a:p>
        </p:txBody>
      </p:sp>
      <p:sp>
        <p:nvSpPr>
          <p:cNvPr id="37" name="Curved Down Arrow 36"/>
          <p:cNvSpPr/>
          <p:nvPr/>
        </p:nvSpPr>
        <p:spPr>
          <a:xfrm>
            <a:off x="881064" y="2122467"/>
            <a:ext cx="928687" cy="2301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171576" y="2768579"/>
            <a:ext cx="511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479551" y="2741592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 smtClean="0">
                <a:solidFill>
                  <a:srgbClr val="FF0000"/>
                </a:solidFill>
              </a:rPr>
              <a:t>12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649991" y="2780497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/>
              <a:t>=</a:t>
            </a:r>
          </a:p>
        </p:txBody>
      </p:sp>
      <p:sp>
        <p:nvSpPr>
          <p:cNvPr id="41" name="Curved Down Arrow 40"/>
          <p:cNvSpPr/>
          <p:nvPr/>
        </p:nvSpPr>
        <p:spPr>
          <a:xfrm>
            <a:off x="5221082" y="2158196"/>
            <a:ext cx="433387" cy="1857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016703" y="2718584"/>
            <a:ext cx="935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5</a:t>
            </a:r>
            <a:r>
              <a:rPr lang="en-GB" sz="2800" b="1" dirty="0" smtClean="0">
                <a:solidFill>
                  <a:srgbClr val="FF0000"/>
                </a:solidFill>
              </a:rPr>
              <a:t>w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43" name="Curved Down Arrow 42"/>
          <p:cNvSpPr/>
          <p:nvPr/>
        </p:nvSpPr>
        <p:spPr>
          <a:xfrm>
            <a:off x="5231016" y="2081997"/>
            <a:ext cx="1246188" cy="2968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638800" y="2704296"/>
            <a:ext cx="511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951741" y="2732872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2098676" y="2755900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=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2479676" y="2743179"/>
            <a:ext cx="58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 smtClean="0"/>
              <a:t>42</a:t>
            </a:r>
            <a:endParaRPr lang="en-GB" sz="2400" dirty="0"/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1508126" y="3263879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6a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2126777" y="3305673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=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2479676" y="3276579"/>
            <a:ext cx="58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 smtClean="0"/>
              <a:t>42</a:t>
            </a:r>
            <a:endParaRPr lang="en-GB" sz="2400" dirty="0"/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3089276" y="3272114"/>
            <a:ext cx="58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 smtClean="0"/>
              <a:t>12</a:t>
            </a:r>
            <a:endParaRPr lang="en-GB" sz="2400" dirty="0"/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2913063" y="3204844"/>
            <a:ext cx="4540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1539876" y="3668692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6a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2158527" y="3710486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=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2511426" y="3681392"/>
            <a:ext cx="58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 smtClean="0"/>
              <a:t>30</a:t>
            </a:r>
            <a:endParaRPr lang="en-GB" sz="2400" dirty="0"/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1716089" y="4076858"/>
            <a:ext cx="4460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 smtClean="0">
                <a:solidFill>
                  <a:srgbClr val="FF0000"/>
                </a:solidFill>
              </a:rPr>
              <a:t>a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2174876" y="4111604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=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2606676" y="4111604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5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6619325" y="2749540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=</a:t>
            </a: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6946350" y="2735275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 smtClean="0"/>
              <a:t>40</a:t>
            </a:r>
            <a:endParaRPr lang="en-GB" sz="2800" dirty="0"/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6619325" y="3188199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=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5908976" y="3187404"/>
            <a:ext cx="935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 smtClean="0">
                <a:solidFill>
                  <a:srgbClr val="FF0000"/>
                </a:solidFill>
              </a:rPr>
              <a:t>5w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6992584" y="3185370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 smtClean="0"/>
              <a:t>40</a:t>
            </a:r>
            <a:endParaRPr lang="en-GB" sz="2800" dirty="0"/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7880350" y="3179993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2</a:t>
            </a:r>
            <a:r>
              <a:rPr lang="en-GB" sz="2800" dirty="0" smtClean="0"/>
              <a:t>0</a:t>
            </a:r>
            <a:endParaRPr lang="en-GB" sz="2800" dirty="0"/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7530057" y="3204316"/>
            <a:ext cx="449334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 smtClean="0"/>
              <a:t>+</a:t>
            </a:r>
            <a:endParaRPr lang="en-GB" sz="2800" dirty="0"/>
          </a:p>
        </p:txBody>
      </p: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5908976" y="3605999"/>
            <a:ext cx="91675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</a:rPr>
              <a:t>5</a:t>
            </a:r>
            <a:r>
              <a:rPr lang="en-GB" sz="2800" b="1" dirty="0" smtClean="0">
                <a:solidFill>
                  <a:srgbClr val="FF0000"/>
                </a:solidFill>
              </a:rPr>
              <a:t>w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6661150" y="3589317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=</a:t>
            </a: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7004829" y="3589317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6</a:t>
            </a:r>
            <a:r>
              <a:rPr lang="en-GB" sz="2800" dirty="0" smtClean="0"/>
              <a:t>0</a:t>
            </a:r>
            <a:endParaRPr lang="en-GB" sz="2800" dirty="0"/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6269409" y="4058629"/>
            <a:ext cx="55632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b="1" dirty="0" smtClean="0">
                <a:solidFill>
                  <a:srgbClr val="FF0000"/>
                </a:solidFill>
              </a:rPr>
              <a:t>w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6661150" y="4082890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=</a:t>
            </a:r>
          </a:p>
        </p:txBody>
      </p: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7004829" y="4082890"/>
            <a:ext cx="654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 smtClean="0"/>
              <a:t>12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5225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38" grpId="0"/>
      <p:bldP spid="39" grpId="0"/>
      <p:bldP spid="40" grpId="0"/>
      <p:bldP spid="41" grpId="0" animBg="1"/>
      <p:bldP spid="42" grpId="0"/>
      <p:bldP spid="43" grpId="0" animBg="1"/>
      <p:bldP spid="44" grpId="0"/>
      <p:bldP spid="45" grpId="0"/>
      <p:bldP spid="71" grpId="0"/>
      <p:bldP spid="72" grpId="0"/>
      <p:bldP spid="74" grpId="0"/>
      <p:bldP spid="75" grpId="0"/>
      <p:bldP spid="76" grpId="0"/>
      <p:bldP spid="77" grpId="0"/>
      <p:bldP spid="78" grpId="0"/>
      <p:bldP spid="83" grpId="0"/>
      <p:bldP spid="84" grpId="0"/>
      <p:bldP spid="85" grpId="0"/>
      <p:bldP spid="87" grpId="0"/>
      <p:bldP spid="88" grpId="0"/>
      <p:bldP spid="90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One</a:t>
            </a:r>
            <a:endParaRPr lang="en-GB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85800" y="1371600"/>
            <a:ext cx="256222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sz="2400" b="1" kern="0" dirty="0" smtClean="0">
                <a:solidFill>
                  <a:srgbClr val="FF0000"/>
                </a:solidFill>
              </a:rPr>
              <a:t>(a)</a:t>
            </a:r>
            <a:r>
              <a:rPr lang="en-GB" sz="2400" kern="0" dirty="0" smtClean="0">
                <a:solidFill>
                  <a:srgbClr val="FF0000"/>
                </a:solidFill>
              </a:rPr>
              <a:t> </a:t>
            </a:r>
            <a:r>
              <a:rPr lang="en-GB" sz="2400" kern="0" dirty="0"/>
              <a:t>2</a:t>
            </a:r>
            <a:r>
              <a:rPr lang="en-GB" sz="2400" kern="0" dirty="0" smtClean="0"/>
              <a:t>(y + </a:t>
            </a:r>
            <a:r>
              <a:rPr lang="en-GB" sz="2400" kern="0" dirty="0"/>
              <a:t>2</a:t>
            </a:r>
            <a:r>
              <a:rPr lang="en-GB" sz="2400" kern="0" dirty="0" smtClean="0"/>
              <a:t>) = 8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sz="2400" b="1" kern="0" dirty="0" smtClean="0">
                <a:solidFill>
                  <a:srgbClr val="FF0000"/>
                </a:solidFill>
              </a:rPr>
              <a:t>(b) </a:t>
            </a:r>
            <a:r>
              <a:rPr lang="en-GB" sz="2400" kern="0" dirty="0" smtClean="0"/>
              <a:t>3(a + 2) = 12 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sz="2400" b="1" kern="0" dirty="0" smtClean="0">
                <a:solidFill>
                  <a:srgbClr val="FF0000"/>
                </a:solidFill>
              </a:rPr>
              <a:t>(c) </a:t>
            </a:r>
            <a:r>
              <a:rPr lang="en-GB" sz="2400" kern="0" dirty="0" smtClean="0"/>
              <a:t>4(x - 4) = 40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sz="2400" b="1" kern="0" dirty="0" smtClean="0">
                <a:solidFill>
                  <a:srgbClr val="FF0000"/>
                </a:solidFill>
              </a:rPr>
              <a:t>(d) </a:t>
            </a:r>
            <a:r>
              <a:rPr lang="en-GB" sz="2400" kern="0" dirty="0" smtClean="0"/>
              <a:t>5(c - </a:t>
            </a:r>
            <a:r>
              <a:rPr lang="en-GB" sz="2400" kern="0" dirty="0"/>
              <a:t>3</a:t>
            </a:r>
            <a:r>
              <a:rPr lang="en-GB" sz="2400" kern="0" dirty="0" smtClean="0"/>
              <a:t>) =  35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sz="2400" b="1" kern="0" dirty="0" smtClean="0">
                <a:solidFill>
                  <a:srgbClr val="FF0000"/>
                </a:solidFill>
              </a:rPr>
              <a:t>(e) </a:t>
            </a:r>
            <a:r>
              <a:rPr lang="en-GB" sz="2400" kern="0" dirty="0" smtClean="0"/>
              <a:t>7(3 + a) = 49</a:t>
            </a:r>
          </a:p>
          <a:p>
            <a:pPr marL="0" indent="0" eaLnBrk="1" hangingPunct="1">
              <a:buNone/>
              <a:defRPr/>
            </a:pPr>
            <a:r>
              <a:rPr lang="en-GB" sz="2400" b="1" kern="0" dirty="0" smtClean="0">
                <a:solidFill>
                  <a:srgbClr val="FF0000"/>
                </a:solidFill>
              </a:rPr>
              <a:t>(f) </a:t>
            </a:r>
            <a:r>
              <a:rPr lang="en-GB" sz="2400" kern="0" dirty="0"/>
              <a:t>6(-2 + x) = 36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sz="2400" b="1" kern="0" dirty="0" smtClean="0">
                <a:solidFill>
                  <a:srgbClr val="FF0000"/>
                </a:solidFill>
              </a:rPr>
              <a:t>(</a:t>
            </a:r>
            <a:r>
              <a:rPr lang="en-GB" sz="2400" b="1" kern="0" dirty="0">
                <a:solidFill>
                  <a:srgbClr val="FF0000"/>
                </a:solidFill>
              </a:rPr>
              <a:t>g</a:t>
            </a:r>
            <a:r>
              <a:rPr lang="en-GB" sz="2400" b="1" kern="0" dirty="0" smtClean="0">
                <a:solidFill>
                  <a:srgbClr val="FF0000"/>
                </a:solidFill>
              </a:rPr>
              <a:t>) </a:t>
            </a:r>
            <a:r>
              <a:rPr lang="en-GB" sz="2400" kern="0" dirty="0" smtClean="0"/>
              <a:t>6(6 + p) = 48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sz="2400" b="1" kern="0" dirty="0" smtClean="0">
                <a:solidFill>
                  <a:srgbClr val="FF0000"/>
                </a:solidFill>
              </a:rPr>
              <a:t>(</a:t>
            </a:r>
            <a:r>
              <a:rPr lang="en-GB" sz="2400" b="1" kern="0" dirty="0">
                <a:solidFill>
                  <a:srgbClr val="FF0000"/>
                </a:solidFill>
              </a:rPr>
              <a:t>h</a:t>
            </a:r>
            <a:r>
              <a:rPr lang="en-GB" sz="2400" b="1" kern="0" dirty="0" smtClean="0">
                <a:solidFill>
                  <a:srgbClr val="FF0000"/>
                </a:solidFill>
              </a:rPr>
              <a:t>) </a:t>
            </a:r>
            <a:r>
              <a:rPr lang="en-GB" sz="2400" kern="0" dirty="0" smtClean="0"/>
              <a:t>9(x+ 4) = 18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sz="2400" b="1" kern="0" dirty="0" smtClean="0">
                <a:solidFill>
                  <a:srgbClr val="FF0000"/>
                </a:solidFill>
              </a:rPr>
              <a:t>(</a:t>
            </a:r>
            <a:r>
              <a:rPr lang="en-GB" sz="2400" b="1" kern="0" dirty="0" err="1" smtClean="0">
                <a:solidFill>
                  <a:srgbClr val="FF0000"/>
                </a:solidFill>
              </a:rPr>
              <a:t>i</a:t>
            </a:r>
            <a:r>
              <a:rPr lang="en-GB" sz="2400" b="1" kern="0" dirty="0" smtClean="0">
                <a:solidFill>
                  <a:srgbClr val="FF0000"/>
                </a:solidFill>
              </a:rPr>
              <a:t>) </a:t>
            </a:r>
            <a:r>
              <a:rPr lang="en-GB" sz="2400" kern="0" dirty="0" smtClean="0"/>
              <a:t>4(a + 6) = 4 </a:t>
            </a:r>
          </a:p>
          <a:p>
            <a:pPr marL="0" indent="0" eaLnBrk="1" hangingPunct="1">
              <a:buNone/>
              <a:defRPr/>
            </a:pPr>
            <a:r>
              <a:rPr lang="en-GB" sz="2400" b="1" kern="0" dirty="0" smtClean="0">
                <a:solidFill>
                  <a:srgbClr val="FF0000"/>
                </a:solidFill>
              </a:rPr>
              <a:t>(j) </a:t>
            </a:r>
            <a:r>
              <a:rPr lang="en-GB" sz="2400" kern="0" dirty="0"/>
              <a:t>8(3 + m) = </a:t>
            </a:r>
            <a:r>
              <a:rPr lang="en-GB" sz="2400" kern="0" dirty="0" smtClean="0"/>
              <a:t>8</a:t>
            </a:r>
            <a:endParaRPr lang="en-GB" sz="2400" kern="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29000" y="1360179"/>
            <a:ext cx="44710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2y </a:t>
            </a:r>
            <a:r>
              <a:rPr lang="en-US" sz="2400" b="1" dirty="0">
                <a:solidFill>
                  <a:srgbClr val="FF0000"/>
                </a:solidFill>
              </a:rPr>
              <a:t>+ </a:t>
            </a:r>
            <a:r>
              <a:rPr lang="en-US" sz="2400" b="1" dirty="0" smtClean="0">
                <a:solidFill>
                  <a:srgbClr val="FF0000"/>
                </a:solidFill>
              </a:rPr>
              <a:t>4 = 8	2y = 4		y = 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00437" y="1807854"/>
            <a:ext cx="44775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3a + 6 = 12	3a = 6		a = 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55987" y="2223779"/>
            <a:ext cx="48013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4x – 16	 = 40	4x = 56		x = 14	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486150" y="2657167"/>
            <a:ext cx="46089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5c – 15 = 35	5c = 50		c = 10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500437" y="3117542"/>
            <a:ext cx="44775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21 + 7a = 49	7a = 28		a = 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328987" y="3549342"/>
            <a:ext cx="4466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-12 + 6x = 36	   6x = 48	x = 8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524889" y="3995429"/>
            <a:ext cx="44903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36 + 6p = 48	6p = 12	p = 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510195" y="4443104"/>
            <a:ext cx="45608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9x + 36 = 18	9x = - 18	x = -2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635044" y="4889192"/>
            <a:ext cx="45720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4a + 24 = 4	4a = -20	a = -5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657790" y="5336179"/>
            <a:ext cx="46698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24 + 8m = 8	8m = -16	m = -2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86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Level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83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missing? 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5000" y="1600199"/>
            <a:ext cx="420717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6000" dirty="0">
                <a:solidFill>
                  <a:srgbClr val="FF0000"/>
                </a:solidFill>
              </a:rPr>
              <a:t>  </a:t>
            </a:r>
            <a:r>
              <a:rPr lang="en-GB" sz="6000" dirty="0" smtClean="0">
                <a:solidFill>
                  <a:srgbClr val="FF0000"/>
                </a:solidFill>
              </a:rPr>
              <a:t>  3(x+1)= 9</a:t>
            </a:r>
          </a:p>
          <a:p>
            <a:pPr algn="ctr"/>
            <a:r>
              <a:rPr lang="en-GB" sz="6000" dirty="0" smtClean="0">
                <a:solidFill>
                  <a:srgbClr val="FF0000"/>
                </a:solidFill>
              </a:rPr>
              <a:t> 3x + ? = 9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38600" y="3429000"/>
            <a:ext cx="17938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9600" b="1" dirty="0">
                <a:solidFill>
                  <a:srgbClr val="00206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6448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00200" y="1371600"/>
            <a:ext cx="459670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6000" dirty="0">
                <a:solidFill>
                  <a:srgbClr val="FF0000"/>
                </a:solidFill>
              </a:rPr>
              <a:t>  </a:t>
            </a:r>
            <a:r>
              <a:rPr lang="en-GB" sz="6000" dirty="0" smtClean="0">
                <a:solidFill>
                  <a:srgbClr val="FF0000"/>
                </a:solidFill>
              </a:rPr>
              <a:t>  4(x+2)= 24</a:t>
            </a:r>
          </a:p>
          <a:p>
            <a:pPr algn="ctr"/>
            <a:r>
              <a:rPr lang="en-GB" sz="6000" dirty="0" smtClean="0">
                <a:solidFill>
                  <a:srgbClr val="FF0000"/>
                </a:solidFill>
              </a:rPr>
              <a:t> 4x + 8 = 24</a:t>
            </a:r>
          </a:p>
          <a:p>
            <a:pPr algn="ctr"/>
            <a:r>
              <a:rPr lang="en-GB" sz="6000" dirty="0" smtClean="0">
                <a:solidFill>
                  <a:srgbClr val="FF0000"/>
                </a:solidFill>
              </a:rPr>
              <a:t>       4x = ??</a:t>
            </a:r>
          </a:p>
          <a:p>
            <a:pPr algn="ctr"/>
            <a:r>
              <a:rPr lang="en-GB" sz="6000" dirty="0" smtClean="0">
                <a:solidFill>
                  <a:srgbClr val="FF0000"/>
                </a:solidFill>
              </a:rPr>
              <a:t>	    x =   4  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33800" y="4800600"/>
            <a:ext cx="17938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9600" b="1" dirty="0" smtClean="0">
                <a:solidFill>
                  <a:srgbClr val="002060"/>
                </a:solidFill>
              </a:rPr>
              <a:t>16</a:t>
            </a:r>
            <a:endParaRPr lang="en-GB" sz="9600" b="1" dirty="0">
              <a:solidFill>
                <a:srgbClr val="00206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What’s missing?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37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28800" y="1371600"/>
            <a:ext cx="410040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6000" dirty="0">
                <a:solidFill>
                  <a:srgbClr val="FF0000"/>
                </a:solidFill>
              </a:rPr>
              <a:t>  </a:t>
            </a:r>
            <a:r>
              <a:rPr lang="en-GB" sz="6000" dirty="0" smtClean="0">
                <a:solidFill>
                  <a:srgbClr val="FF0000"/>
                </a:solidFill>
              </a:rPr>
              <a:t>3(x+6)= 9</a:t>
            </a:r>
          </a:p>
          <a:p>
            <a:pPr algn="ctr"/>
            <a:r>
              <a:rPr lang="en-GB" sz="6000" dirty="0" smtClean="0">
                <a:solidFill>
                  <a:srgbClr val="FF0000"/>
                </a:solidFill>
              </a:rPr>
              <a:t>????????</a:t>
            </a:r>
          </a:p>
          <a:p>
            <a:pPr algn="ctr"/>
            <a:r>
              <a:rPr lang="en-GB" sz="6000" dirty="0" smtClean="0">
                <a:solidFill>
                  <a:srgbClr val="FF0000"/>
                </a:solidFill>
              </a:rPr>
              <a:t>    3x = -9</a:t>
            </a:r>
          </a:p>
          <a:p>
            <a:pPr algn="ctr"/>
            <a:r>
              <a:rPr lang="en-GB" sz="6000" dirty="0" smtClean="0">
                <a:solidFill>
                  <a:srgbClr val="FF0000"/>
                </a:solidFill>
              </a:rPr>
              <a:t>	x =  3  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33600" y="5153840"/>
            <a:ext cx="4800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5400" b="1" dirty="0" smtClean="0">
                <a:solidFill>
                  <a:srgbClr val="002060"/>
                </a:solidFill>
              </a:rPr>
              <a:t>3x + 18 = 9</a:t>
            </a:r>
            <a:endParaRPr lang="en-GB" sz="5400" b="1" dirty="0">
              <a:solidFill>
                <a:srgbClr val="00206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What’s missing?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93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866</Words>
  <Application>Microsoft Office PowerPoint</Application>
  <PresentationFormat>On-screen Show (4:3)</PresentationFormat>
  <Paragraphs>171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Office Theme</vt:lpstr>
      <vt:lpstr>Learning Objective Solving equations with single brackets</vt:lpstr>
      <vt:lpstr>Starter – 6 quick questions</vt:lpstr>
      <vt:lpstr>Starter – 6 quick questions</vt:lpstr>
      <vt:lpstr>PowerPoint Presentation</vt:lpstr>
      <vt:lpstr>Task One</vt:lpstr>
      <vt:lpstr>Challenge Level 2</vt:lpstr>
      <vt:lpstr>What’s missing? </vt:lpstr>
      <vt:lpstr>What’s missing? </vt:lpstr>
      <vt:lpstr>What’s missing? </vt:lpstr>
      <vt:lpstr>What’s missing? </vt:lpstr>
      <vt:lpstr>What’s missing?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Alifya Taher</dc:creator>
  <cp:lastModifiedBy>Priya</cp:lastModifiedBy>
  <cp:revision>28</cp:revision>
  <dcterms:created xsi:type="dcterms:W3CDTF">2006-08-16T00:00:00Z</dcterms:created>
  <dcterms:modified xsi:type="dcterms:W3CDTF">2018-09-28T19:14:07Z</dcterms:modified>
</cp:coreProperties>
</file>