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1" r:id="rId3"/>
    <p:sldId id="258" r:id="rId4"/>
    <p:sldId id="276" r:id="rId5"/>
    <p:sldId id="287" r:id="rId6"/>
    <p:sldId id="288" r:id="rId7"/>
    <p:sldId id="289" r:id="rId8"/>
    <p:sldId id="290" r:id="rId9"/>
    <p:sldId id="291" r:id="rId10"/>
    <p:sldId id="284" r:id="rId11"/>
    <p:sldId id="285" r:id="rId12"/>
    <p:sldId id="286" r:id="rId13"/>
    <p:sldId id="292" r:id="rId14"/>
    <p:sldId id="267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6600"/>
    <a:srgbClr val="00800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1C612-D994-4B34-BAF1-E4A33FCE065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DB860-11C8-4CC2-BA3B-93016EC82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03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E064F-6453-46BD-AA18-6E2348C005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54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77ED5-73A8-43DB-8F2F-F7533AB9BB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206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8A73A-4B5F-4ADB-9FA3-33FEC57DD6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93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5A937-EBD4-487F-B433-8BB170CD0D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13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D753D-1BBA-42A9-AAF8-A817772658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13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C5FE9-E5DE-49E5-8402-3EB84A6212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11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E8D7C-776A-45BA-9302-2029224FE6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311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C1D6F-3496-4553-9BCE-F49068031E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83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E3757-0478-495C-A5CD-43B840646F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65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CDBC4-7594-4DC3-8A7A-6154454FFD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542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C26CF-38E2-476D-B832-B5095493E1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833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CC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306D49F-8E11-4EF0-959B-22745CCD0B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5"/>
          <p:cNvSpPr>
            <a:spLocks noChangeArrowheads="1" noChangeShapeType="1" noTextEdit="1"/>
          </p:cNvSpPr>
          <p:nvPr/>
        </p:nvSpPr>
        <p:spPr bwMode="auto">
          <a:xfrm>
            <a:off x="688213" y="1709928"/>
            <a:ext cx="7967663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6792"/>
              </a:avLst>
            </a:prstTxWarp>
          </a:bodyPr>
          <a:lstStyle/>
          <a:p>
            <a:pPr algn="ctr"/>
            <a:r>
              <a:rPr lang="en-GB" sz="36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Plotting Straight Line Graphs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378" y="3124200"/>
            <a:ext cx="5172075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7818" y="1385180"/>
            <a:ext cx="8501204" cy="5260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Plenary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2" t="16528" r="8471" b="8242"/>
          <a:stretch/>
        </p:blipFill>
        <p:spPr bwMode="auto">
          <a:xfrm>
            <a:off x="878187" y="1434974"/>
            <a:ext cx="7215612" cy="4903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>
            <a:off x="1621766" y="2562045"/>
            <a:ext cx="1544128" cy="303649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863087" y="2516037"/>
            <a:ext cx="1544128" cy="303649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07766" y="5572664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17766" y="557841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46075" y="5782573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30196" y="5796950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-4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5102" y="2032959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3162" y="2030083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07101" y="2035834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8837" y="2021457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-4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45524" y="2027208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-2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56715" y="2032959"/>
            <a:ext cx="339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08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7818" y="1385180"/>
            <a:ext cx="8501204" cy="5260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Plenary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3" t="14848" r="9017" b="7578"/>
          <a:stretch/>
        </p:blipFill>
        <p:spPr bwMode="auto">
          <a:xfrm>
            <a:off x="851026" y="1421394"/>
            <a:ext cx="7320132" cy="5142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07766" y="5615796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12656" y="5621547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6075" y="582570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25086" y="5840082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-7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5101" y="2032959"/>
            <a:ext cx="304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39042" y="2038709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58859" y="2035834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20595" y="2030083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-7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31789" y="2035834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-4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51606" y="2032959"/>
            <a:ext cx="339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6208144" y="2544792"/>
            <a:ext cx="1046671" cy="30508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866182" y="2541916"/>
            <a:ext cx="1046671" cy="30508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05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7818" y="1385180"/>
            <a:ext cx="8501204" cy="5260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Plenary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0" t="16707" r="13022" b="9488"/>
          <a:stretch/>
        </p:blipFill>
        <p:spPr bwMode="auto">
          <a:xfrm>
            <a:off x="994967" y="1418198"/>
            <a:ext cx="7361382" cy="5217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94671" y="5681932"/>
            <a:ext cx="340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1222" y="5909093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9863" y="2064588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31057" y="2070339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0874" y="2067464"/>
            <a:ext cx="339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639683" y="2613804"/>
            <a:ext cx="1544128" cy="15182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008188" y="5687682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-2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60233" y="5914844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72995" y="2078965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10068" y="207609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01133" y="2073215"/>
            <a:ext cx="368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6561826" y="2602302"/>
            <a:ext cx="1529751" cy="304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31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3" grpId="0"/>
      <p:bldP spid="14" grpId="0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Plenary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3" t="20115" r="14257" b="13646"/>
          <a:stretch/>
        </p:blipFill>
        <p:spPr bwMode="auto">
          <a:xfrm>
            <a:off x="711201" y="1208489"/>
            <a:ext cx="7656945" cy="5529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022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Summary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We have looked at plotting a straight line</a:t>
            </a:r>
          </a:p>
          <a:p>
            <a:pPr eaLnBrk="1" hangingPunct="1"/>
            <a:endParaRPr lang="en-GB" smtClean="0">
              <a:latin typeface="Comic Sans MS" pitchFamily="66" charset="0"/>
            </a:endParaRPr>
          </a:p>
          <a:p>
            <a:pPr eaLnBrk="1" hangingPunct="1"/>
            <a:r>
              <a:rPr lang="en-GB" smtClean="0">
                <a:latin typeface="Comic Sans MS" pitchFamily="66" charset="0"/>
              </a:rPr>
              <a:t>We have seen how to check whether a co-ordinate is on a line</a:t>
            </a:r>
          </a:p>
          <a:p>
            <a:pPr eaLnBrk="1" hangingPunct="1"/>
            <a:endParaRPr lang="en-GB" smtClean="0">
              <a:latin typeface="Comic Sans MS" pitchFamily="66" charset="0"/>
            </a:endParaRPr>
          </a:p>
          <a:p>
            <a:pPr eaLnBrk="1" hangingPunct="1"/>
            <a:r>
              <a:rPr lang="en-GB" smtClean="0">
                <a:latin typeface="Comic Sans MS" pitchFamily="66" charset="0"/>
              </a:rPr>
              <a:t>We have also looked at 2 equations on the same set of axes…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5" y="143256"/>
            <a:ext cx="1840836" cy="1328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Starter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 dirty="0" smtClean="0">
                <a:latin typeface="Comic Sans MS" pitchFamily="66" charset="0"/>
              </a:rPr>
              <a:t>What is the equation of each line? Why?</a:t>
            </a:r>
          </a:p>
          <a:p>
            <a:pPr eaLnBrk="1" hangingPunct="1"/>
            <a:endParaRPr lang="en-GB" sz="2400" dirty="0">
              <a:latin typeface="Comic Sans MS" pitchFamily="66" charset="0"/>
            </a:endParaRPr>
          </a:p>
          <a:p>
            <a:pPr eaLnBrk="1" hangingPunct="1"/>
            <a:endParaRPr lang="en-GB" sz="2400" dirty="0" smtClean="0">
              <a:latin typeface="Comic Sans MS" pitchFamily="66" charset="0"/>
            </a:endParaRPr>
          </a:p>
          <a:p>
            <a:pPr eaLnBrk="1" hangingPunct="1"/>
            <a:endParaRPr lang="en-GB" sz="2400" dirty="0">
              <a:latin typeface="Comic Sans MS" pitchFamily="66" charset="0"/>
            </a:endParaRPr>
          </a:p>
          <a:p>
            <a:pPr eaLnBrk="1" hangingPunct="1"/>
            <a:endParaRPr lang="en-GB" sz="2400" dirty="0" smtClean="0">
              <a:latin typeface="Comic Sans MS" pitchFamily="66" charset="0"/>
            </a:endParaRPr>
          </a:p>
          <a:p>
            <a:pPr eaLnBrk="1" hangingPunct="1"/>
            <a:endParaRPr lang="en-GB" sz="2400" dirty="0">
              <a:latin typeface="Comic Sans MS" pitchFamily="66" charset="0"/>
            </a:endParaRPr>
          </a:p>
          <a:p>
            <a:pPr eaLnBrk="1" hangingPunct="1"/>
            <a:endParaRPr lang="en-GB" sz="2400" dirty="0" smtClean="0">
              <a:latin typeface="Comic Sans MS" pitchFamily="66" charset="0"/>
            </a:endParaRPr>
          </a:p>
          <a:p>
            <a:pPr eaLnBrk="1" hangingPunct="1"/>
            <a:endParaRPr lang="en-GB" sz="2400" dirty="0">
              <a:latin typeface="Comic Sans MS" pitchFamily="66" charset="0"/>
            </a:endParaRPr>
          </a:p>
          <a:p>
            <a:pPr eaLnBrk="1" hangingPunct="1"/>
            <a:endParaRPr lang="en-US" sz="2400" dirty="0" smtClean="0">
              <a:latin typeface="Comic Sans MS" pitchFamily="66" charset="0"/>
            </a:endParaRPr>
          </a:p>
          <a:p>
            <a:pPr eaLnBrk="1" hangingPunct="1"/>
            <a:endParaRPr lang="en-US" sz="2400" dirty="0" smtClean="0">
              <a:latin typeface="Comic Sans MS" pitchFamily="66" charset="0"/>
            </a:endParaRPr>
          </a:p>
          <a:p>
            <a:pPr eaLnBrk="1" hangingPunct="1"/>
            <a:r>
              <a:rPr lang="en-US" sz="2400" dirty="0" smtClean="0">
                <a:latin typeface="Comic Sans MS" pitchFamily="66" charset="0"/>
              </a:rPr>
              <a:t>Always refer to coordinates!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2" r="1396"/>
          <a:stretch>
            <a:fillRect/>
          </a:stretch>
        </p:blipFill>
        <p:spPr bwMode="auto">
          <a:xfrm>
            <a:off x="304800" y="2441575"/>
            <a:ext cx="2819400" cy="276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2" r="1396"/>
          <a:stretch>
            <a:fillRect/>
          </a:stretch>
        </p:blipFill>
        <p:spPr bwMode="auto">
          <a:xfrm>
            <a:off x="3200400" y="2438400"/>
            <a:ext cx="2819400" cy="276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2" r="1396"/>
          <a:stretch>
            <a:fillRect/>
          </a:stretch>
        </p:blipFill>
        <p:spPr bwMode="auto">
          <a:xfrm>
            <a:off x="6096000" y="2438400"/>
            <a:ext cx="2819400" cy="276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1008063" y="2590800"/>
            <a:ext cx="0" cy="25908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2565400" y="2624138"/>
            <a:ext cx="0" cy="25908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H="1">
            <a:off x="3276600" y="3209925"/>
            <a:ext cx="2768600" cy="0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H="1">
            <a:off x="3225800" y="4208690"/>
            <a:ext cx="2768600" cy="0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flipH="1" flipV="1">
            <a:off x="6138863" y="2551113"/>
            <a:ext cx="2667000" cy="2641600"/>
          </a:xfrm>
          <a:prstGeom prst="line">
            <a:avLst/>
          </a:prstGeom>
          <a:noFill/>
          <a:ln w="444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flipV="1">
            <a:off x="6164263" y="2543175"/>
            <a:ext cx="2667000" cy="2641600"/>
          </a:xfrm>
          <a:prstGeom prst="line">
            <a:avLst/>
          </a:prstGeom>
          <a:noFill/>
          <a:ln w="444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277374" y="2130724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x = 8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9985" y="5207479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x = -6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02635" y="2947358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y = 6</a:t>
            </a:r>
            <a:endParaRPr lang="en-US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3012" y="4238445"/>
            <a:ext cx="6591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y = -3</a:t>
            </a:r>
            <a:endParaRPr lang="en-US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445261" y="2199736"/>
            <a:ext cx="580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y = x</a:t>
            </a:r>
            <a:endParaRPr lang="en-US" sz="1400" dirty="0">
              <a:solidFill>
                <a:srgbClr val="FF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50028" y="4479985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y = -x</a:t>
            </a:r>
            <a:endParaRPr lang="en-US" sz="1400" dirty="0">
              <a:solidFill>
                <a:srgbClr val="FF66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72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7" grpId="0"/>
      <p:bldP spid="18" grpId="0"/>
      <p:bldP spid="19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Plotting Straight Line Graphs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000" smtClean="0">
                <a:latin typeface="Comic Sans MS" pitchFamily="66" charset="0"/>
              </a:rPr>
              <a:t>Today we are going to look at plotting graphs on a set of axes</a:t>
            </a:r>
          </a:p>
          <a:p>
            <a:pPr eaLnBrk="1" hangingPunct="1">
              <a:lnSpc>
                <a:spcPct val="80000"/>
              </a:lnSpc>
            </a:pPr>
            <a:endParaRPr lang="en-GB" sz="20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000" smtClean="0">
                <a:latin typeface="Comic Sans MS" pitchFamily="66" charset="0"/>
              </a:rPr>
              <a:t>Any equation can be plotted in this way, and will have two features that define it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>
                <a:latin typeface="Comic Sans MS" pitchFamily="66" charset="0"/>
              </a:rPr>
              <a:t>Its gradient, (steepness)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>
                <a:latin typeface="Comic Sans MS" pitchFamily="66" charset="0"/>
              </a:rPr>
              <a:t>Where it crosses the y-axis (y-intercept)</a:t>
            </a:r>
          </a:p>
          <a:p>
            <a:pPr eaLnBrk="1" hangingPunct="1">
              <a:lnSpc>
                <a:spcPct val="80000"/>
              </a:lnSpc>
            </a:pPr>
            <a:endParaRPr lang="en-GB" sz="20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000" smtClean="0">
                <a:latin typeface="Comic Sans MS" pitchFamily="66" charset="0"/>
              </a:rPr>
              <a:t>You need to be able to recognise both of these features from an equation alone, or from a graph which is already drawn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371600"/>
            <a:ext cx="2438400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038600"/>
            <a:ext cx="2438400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Line 9"/>
          <p:cNvSpPr>
            <a:spLocks noChangeShapeType="1"/>
          </p:cNvSpPr>
          <p:nvPr/>
        </p:nvSpPr>
        <p:spPr bwMode="auto">
          <a:xfrm flipV="1">
            <a:off x="5410200" y="1828800"/>
            <a:ext cx="1676400" cy="1524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V="1">
            <a:off x="5791200" y="2209800"/>
            <a:ext cx="1676400" cy="1524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V="1">
            <a:off x="5029200" y="1371600"/>
            <a:ext cx="1676400" cy="1524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5181600" y="4419600"/>
            <a:ext cx="1752600" cy="1524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V="1">
            <a:off x="5105400" y="4953000"/>
            <a:ext cx="2057400" cy="381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5715000" y="4419600"/>
            <a:ext cx="990600" cy="1828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7620000" y="1905000"/>
            <a:ext cx="15240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Same gradient, different y-intercept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7620000" y="4648200"/>
            <a:ext cx="16002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Same y-intercept, different gradient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animBg="1"/>
      <p:bldP spid="6154" grpId="0" animBg="1"/>
      <p:bldP spid="6155" grpId="0" animBg="1"/>
      <p:bldP spid="6156" grpId="0" animBg="1"/>
      <p:bldP spid="6157" grpId="0" animBg="1"/>
      <p:bldP spid="6158" grpId="0" animBg="1"/>
      <p:bldP spid="6159" grpId="0"/>
      <p:bldP spid="61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Plotting Straight Line Graphs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020" y="1669656"/>
            <a:ext cx="4821677" cy="482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6919" y="1747320"/>
                <a:ext cx="383310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latin typeface="Comic Sans MS" panose="030F0702030302020204" pitchFamily="66" charset="0"/>
                  </a:rPr>
                  <a:t>Plot a graph to show the equation:</a:t>
                </a:r>
              </a:p>
              <a:p>
                <a:pPr algn="ctr"/>
                <a:endParaRPr lang="en-US" dirty="0" smtClean="0"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𝑦</m:t>
                      </m:r>
                      <m:r>
                        <a:rPr lang="en-US" i="1" dirty="0" smtClean="0">
                          <a:latin typeface="Cambria Math"/>
                        </a:rPr>
                        <m:t> =</m:t>
                      </m:r>
                      <m:r>
                        <a:rPr lang="en-US" i="1" dirty="0" smtClean="0">
                          <a:latin typeface="Cambria Math"/>
                        </a:rPr>
                        <m:t>𝑥</m:t>
                      </m:r>
                      <m:r>
                        <a:rPr lang="en-US" i="1" dirty="0" smtClean="0">
                          <a:latin typeface="Cambria Math"/>
                        </a:rPr>
                        <m:t> + 1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19" y="1747320"/>
                <a:ext cx="3833101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1113" t="-2649" r="-954" b="-26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06918" y="2760452"/>
            <a:ext cx="37439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This graph will show the points on the grid where:</a:t>
            </a:r>
          </a:p>
          <a:p>
            <a:pPr algn="ctr"/>
            <a:endParaRPr lang="en-US" sz="14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‘the y-coordinate is equal to the x-coordinate, plus 1’</a:t>
            </a:r>
          </a:p>
          <a:p>
            <a:pPr algn="ctr"/>
            <a:endParaRPr lang="en-US" sz="1400" dirty="0" smtClean="0">
              <a:latin typeface="Comic Sans MS" panose="030F0702030302020204" pitchFamily="66" charset="0"/>
            </a:endParaRP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algn="ctr"/>
            <a:r>
              <a:rPr lang="en-US" sz="1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 The easiest way to find this set of points is to choose values for x and work out the value of y that goes with them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4838" y="3345227"/>
            <a:ext cx="3053751" cy="584776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12038" y="1361879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y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50411" y="3930002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x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09069" y="5305875"/>
            <a:ext cx="45720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09011" y="5686875"/>
            <a:ext cx="45720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66269" y="5305875"/>
            <a:ext cx="45720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666211" y="5686875"/>
            <a:ext cx="45720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123469" y="5305875"/>
            <a:ext cx="45720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123411" y="5686875"/>
            <a:ext cx="45720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580669" y="5305875"/>
            <a:ext cx="45720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580611" y="5686875"/>
            <a:ext cx="45720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92379" y="5342486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x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98791" y="5707734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y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47976" y="5343924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0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19603" y="5342435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1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62434" y="5345362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2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59539" y="5709222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1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02312" y="5707733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2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59570" y="571066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3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510936" y="2286000"/>
            <a:ext cx="1295470" cy="38465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6369169" y="3830471"/>
            <a:ext cx="152400" cy="152400"/>
            <a:chOff x="304800" y="228600"/>
            <a:chExt cx="152400" cy="1524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6590580" y="3611936"/>
            <a:ext cx="152400" cy="152400"/>
            <a:chOff x="304800" y="228600"/>
            <a:chExt cx="152400" cy="1524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6811991" y="3384774"/>
            <a:ext cx="152400" cy="152400"/>
            <a:chOff x="304800" y="228600"/>
            <a:chExt cx="152400" cy="15240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/>
          <p:cNvCxnSpPr/>
          <p:nvPr/>
        </p:nvCxnSpPr>
        <p:spPr>
          <a:xfrm flipH="1">
            <a:off x="4226943" y="1940943"/>
            <a:ext cx="4218317" cy="414930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720642" y="1565694"/>
                <a:ext cx="12346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642" y="1565694"/>
                <a:ext cx="1234633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7" grpId="0" animBg="1"/>
      <p:bldP spid="11" grpId="0" animBg="1"/>
      <p:bldP spid="12" grpId="0" animBg="1"/>
      <p:bldP spid="13" grpId="0" animBg="1"/>
      <p:bldP spid="18" grpId="0" animBg="1"/>
      <p:bldP spid="19" grpId="0" animBg="1"/>
      <p:bldP spid="20" grpId="0" animBg="1"/>
      <p:bldP spid="21" grpId="0" animBg="1"/>
      <p:bldP spid="9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 animBg="1"/>
      <p:bldP spid="31" grpId="1" animBg="1"/>
      <p:bldP spid="31" grpId="2" animBg="1"/>
      <p:bldP spid="31" grpId="3" animBg="1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Plotting Straight Line Graphs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020" y="1669656"/>
            <a:ext cx="4821677" cy="482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6919" y="1747320"/>
                <a:ext cx="383310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latin typeface="Comic Sans MS" panose="030F0702030302020204" pitchFamily="66" charset="0"/>
                  </a:rPr>
                  <a:t>Plot a graph to show the equation:</a:t>
                </a:r>
              </a:p>
              <a:p>
                <a:pPr algn="ctr"/>
                <a:endParaRPr lang="en-US" dirty="0" smtClean="0"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𝑦</m:t>
                      </m:r>
                      <m:r>
                        <a:rPr lang="en-US" i="1" dirty="0" smtClean="0">
                          <a:latin typeface="Cambria Math"/>
                        </a:rPr>
                        <m:t> =</m:t>
                      </m:r>
                      <m:r>
                        <a:rPr lang="en-US" i="1" dirty="0" smtClean="0">
                          <a:latin typeface="Cambria Math"/>
                        </a:rPr>
                        <m:t>𝑥</m:t>
                      </m:r>
                      <m:r>
                        <a:rPr lang="en-US" i="1" dirty="0" smtClean="0">
                          <a:latin typeface="Cambria Math"/>
                        </a:rPr>
                        <m:t> + 1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19" y="1747320"/>
                <a:ext cx="3833101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1113" t="-2649" r="-954" b="-26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06918" y="2760452"/>
            <a:ext cx="374398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What is the gradient of the line?</a:t>
            </a:r>
          </a:p>
          <a:p>
            <a:pPr algn="ctr"/>
            <a:endParaRPr lang="en-US" sz="1400" dirty="0" smtClean="0">
              <a:latin typeface="Comic Sans MS" panose="030F0702030302020204" pitchFamily="66" charset="0"/>
            </a:endParaRP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Gradient is how steep the line is. You can think of it as:</a:t>
            </a:r>
          </a:p>
          <a:p>
            <a:pPr marL="285750" indent="-285750"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US" sz="1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‘If I go one unit across, how much do I need to go up or down to get back on the line?’</a:t>
            </a:r>
          </a:p>
          <a:p>
            <a:pPr algn="ctr"/>
            <a:endParaRPr lang="en-US" sz="1400" dirty="0" smtClean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US" sz="1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 The gradient of this line is therefore 1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2038" y="1361879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y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50411" y="3930002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x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369169" y="3830471"/>
            <a:ext cx="152400" cy="152400"/>
            <a:chOff x="304800" y="228600"/>
            <a:chExt cx="152400" cy="1524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6590580" y="3611936"/>
            <a:ext cx="152400" cy="152400"/>
            <a:chOff x="304800" y="228600"/>
            <a:chExt cx="152400" cy="1524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6811991" y="3384774"/>
            <a:ext cx="152400" cy="152400"/>
            <a:chOff x="304800" y="228600"/>
            <a:chExt cx="152400" cy="15240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/>
          <p:cNvCxnSpPr/>
          <p:nvPr/>
        </p:nvCxnSpPr>
        <p:spPr>
          <a:xfrm flipH="1">
            <a:off x="4226943" y="1940943"/>
            <a:ext cx="4218317" cy="414930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720642" y="1565694"/>
                <a:ext cx="12346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642" y="1565694"/>
                <a:ext cx="1234633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7116792" y="3234905"/>
            <a:ext cx="232913" cy="1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6200000" flipV="1">
            <a:off x="7234687" y="3137139"/>
            <a:ext cx="232913" cy="1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32120" y="3657599"/>
            <a:ext cx="105670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1 across</a:t>
            </a:r>
            <a:endParaRPr lang="en-US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588369" y="2990490"/>
            <a:ext cx="60144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1 up</a:t>
            </a:r>
            <a:endParaRPr lang="en-US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4896927" y="5440394"/>
            <a:ext cx="232913" cy="1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6200000" flipV="1">
            <a:off x="5014822" y="5342628"/>
            <a:ext cx="232913" cy="1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612255" y="5863088"/>
            <a:ext cx="105670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1 across</a:t>
            </a:r>
            <a:endParaRPr lang="en-US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368504" y="5195979"/>
            <a:ext cx="60144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1 up</a:t>
            </a:r>
            <a:endParaRPr lang="en-US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46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4" grpId="0" animBg="1"/>
      <p:bldP spid="47" grpId="0" animBg="1"/>
      <p:bldP spid="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Plotting Straight Line Graphs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020" y="1669656"/>
            <a:ext cx="4821677" cy="482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6919" y="1747320"/>
                <a:ext cx="383310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latin typeface="Comic Sans MS" panose="030F0702030302020204" pitchFamily="66" charset="0"/>
                  </a:rPr>
                  <a:t>Plot a graph to show the equation:</a:t>
                </a:r>
              </a:p>
              <a:p>
                <a:pPr algn="ctr"/>
                <a:endParaRPr lang="en-US" dirty="0" smtClean="0"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𝑦</m:t>
                      </m:r>
                      <m:r>
                        <a:rPr lang="en-US" i="1" dirty="0" smtClean="0">
                          <a:latin typeface="Cambria Math"/>
                        </a:rPr>
                        <m:t> =</m:t>
                      </m:r>
                      <m:r>
                        <a:rPr lang="en-US" i="1" dirty="0" smtClean="0">
                          <a:latin typeface="Cambria Math"/>
                        </a:rPr>
                        <m:t>𝑥</m:t>
                      </m:r>
                      <m:r>
                        <a:rPr lang="en-US" i="1" dirty="0" smtClean="0">
                          <a:latin typeface="Cambria Math"/>
                        </a:rPr>
                        <m:t> + 1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19" y="1747320"/>
                <a:ext cx="3833101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1113" t="-2649" r="-954" b="-26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06918" y="2760452"/>
            <a:ext cx="374398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What is the y-intercept of the line?</a:t>
            </a:r>
          </a:p>
          <a:p>
            <a:pPr algn="ctr"/>
            <a:endParaRPr lang="en-US" sz="1400" dirty="0" smtClean="0">
              <a:latin typeface="Comic Sans MS" panose="030F0702030302020204" pitchFamily="66" charset="0"/>
            </a:endParaRP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The y-intercept is where the graph crosses the y axis</a:t>
            </a:r>
          </a:p>
          <a:p>
            <a:pPr algn="ctr"/>
            <a:endParaRPr lang="en-US" sz="1400" dirty="0" smtClean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endParaRPr lang="en-US" sz="1400" dirty="0" smtClean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US" sz="1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 The y-intercept of this line is therefore 1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2038" y="1361879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y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50411" y="3930002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x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369169" y="3830471"/>
            <a:ext cx="152400" cy="152400"/>
            <a:chOff x="304800" y="228600"/>
            <a:chExt cx="152400" cy="1524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6590580" y="3611936"/>
            <a:ext cx="152400" cy="152400"/>
            <a:chOff x="304800" y="228600"/>
            <a:chExt cx="152400" cy="1524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6811991" y="3384774"/>
            <a:ext cx="152400" cy="152400"/>
            <a:chOff x="304800" y="228600"/>
            <a:chExt cx="152400" cy="15240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/>
          <p:cNvCxnSpPr/>
          <p:nvPr/>
        </p:nvCxnSpPr>
        <p:spPr>
          <a:xfrm flipH="1">
            <a:off x="4226943" y="1940943"/>
            <a:ext cx="4218317" cy="414930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720642" y="1565694"/>
                <a:ext cx="12346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642" y="1565694"/>
                <a:ext cx="1234633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>
            <a:off x="3217652" y="3804250"/>
            <a:ext cx="3148642" cy="94890"/>
          </a:xfrm>
          <a:prstGeom prst="straightConnector1">
            <a:avLst/>
          </a:prstGeom>
          <a:ln w="508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45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Plotting Straight Line Graphs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020" y="1669656"/>
            <a:ext cx="4821677" cy="482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6919" y="1747320"/>
                <a:ext cx="383310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latin typeface="Comic Sans MS" panose="030F0702030302020204" pitchFamily="66" charset="0"/>
                  </a:rPr>
                  <a:t>Plot a graph to show the equation:</a:t>
                </a:r>
              </a:p>
              <a:p>
                <a:pPr algn="ctr"/>
                <a:endParaRPr lang="en-US" dirty="0" smtClean="0"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/>
                        </a:rPr>
                        <m:t>2</m:t>
                      </m:r>
                      <m:r>
                        <a:rPr lang="en-US" i="1" dirty="0">
                          <a:latin typeface="Cambria Math"/>
                        </a:rPr>
                        <m:t>𝑥</m:t>
                      </m:r>
                      <m:r>
                        <a:rPr lang="en-US" i="1" dirty="0">
                          <a:latin typeface="Cambria Math"/>
                        </a:rPr>
                        <m:t>+</m:t>
                      </m:r>
                      <m:r>
                        <a:rPr lang="en-US" i="1" dirty="0">
                          <a:latin typeface="Cambria Math"/>
                        </a:rPr>
                        <m:t>𝑦</m:t>
                      </m:r>
                      <m:r>
                        <a:rPr lang="en-US" i="1" dirty="0">
                          <a:latin typeface="Cambria Math"/>
                        </a:rPr>
                        <m:t>=7 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19" y="1747320"/>
                <a:ext cx="3833101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1113" t="-2649" r="-954" b="-2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06918" y="2760452"/>
            <a:ext cx="37439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This graph will show the points on the grid where:</a:t>
            </a:r>
          </a:p>
          <a:p>
            <a:pPr algn="ctr"/>
            <a:endParaRPr lang="en-US" sz="14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‘2 times the x-coordinate, plus the y-coordinate, is equal to 7’</a:t>
            </a:r>
          </a:p>
          <a:p>
            <a:pPr algn="ctr"/>
            <a:endParaRPr lang="en-US" sz="1400" dirty="0" smtClean="0">
              <a:latin typeface="Comic Sans MS" panose="030F0702030302020204" pitchFamily="66" charset="0"/>
            </a:endParaRPr>
          </a:p>
          <a:p>
            <a:pPr algn="ctr"/>
            <a:endParaRPr lang="en-US" sz="1400" dirty="0" smtClean="0">
              <a:latin typeface="Comic Sans MS" panose="030F0702030302020204" pitchFamily="66" charset="0"/>
            </a:endParaRP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algn="ctr"/>
            <a:r>
              <a:rPr lang="en-US" sz="1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 Choose values for x and work out the value of y that goes with them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4838" y="3345227"/>
            <a:ext cx="3122762" cy="584776"/>
          </a:xfrm>
          <a:prstGeom prst="rect">
            <a:avLst/>
          </a:pr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12038" y="1361879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y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50411" y="3930002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x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09069" y="5305875"/>
            <a:ext cx="45720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09011" y="5686875"/>
            <a:ext cx="45720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66269" y="5305875"/>
            <a:ext cx="45720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666211" y="5686875"/>
            <a:ext cx="45720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123469" y="5305875"/>
            <a:ext cx="45720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123411" y="5686875"/>
            <a:ext cx="45720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580669" y="5305875"/>
            <a:ext cx="45720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580611" y="5686875"/>
            <a:ext cx="45720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92379" y="5342486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x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98791" y="5707734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y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47976" y="5343924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0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19603" y="5342435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1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62434" y="5345362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2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45112" y="5709222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7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02312" y="5707733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5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59570" y="571066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3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510936" y="2286000"/>
            <a:ext cx="1295470" cy="384650"/>
          </a:xfrm>
          <a:prstGeom prst="rect">
            <a:avLst/>
          </a:pr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6377796" y="2510629"/>
            <a:ext cx="152400" cy="152400"/>
            <a:chOff x="304800" y="228600"/>
            <a:chExt cx="152400" cy="1524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6590580" y="2956329"/>
            <a:ext cx="152400" cy="152400"/>
            <a:chOff x="304800" y="228600"/>
            <a:chExt cx="152400" cy="1524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6811991" y="3384774"/>
            <a:ext cx="152400" cy="152400"/>
            <a:chOff x="304800" y="228600"/>
            <a:chExt cx="152400" cy="15240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/>
          <p:cNvCxnSpPr/>
          <p:nvPr/>
        </p:nvCxnSpPr>
        <p:spPr>
          <a:xfrm>
            <a:off x="6116129" y="1915064"/>
            <a:ext cx="2225614" cy="4425351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046454" y="1565694"/>
                <a:ext cx="13724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en-US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6454" y="1565694"/>
                <a:ext cx="1372492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146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7" grpId="0" animBg="1"/>
      <p:bldP spid="11" grpId="0" animBg="1"/>
      <p:bldP spid="12" grpId="0" animBg="1"/>
      <p:bldP spid="13" grpId="0" animBg="1"/>
      <p:bldP spid="18" grpId="0" animBg="1"/>
      <p:bldP spid="19" grpId="0" animBg="1"/>
      <p:bldP spid="20" grpId="0" animBg="1"/>
      <p:bldP spid="21" grpId="0" animBg="1"/>
      <p:bldP spid="9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 animBg="1"/>
      <p:bldP spid="31" grpId="1" animBg="1"/>
      <p:bldP spid="31" grpId="2" animBg="1"/>
      <p:bldP spid="31" grpId="3" animBg="1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Plotting Straight Line Graphs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020" y="1669656"/>
            <a:ext cx="4821677" cy="482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6919" y="1747320"/>
                <a:ext cx="383310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latin typeface="Comic Sans MS" panose="030F0702030302020204" pitchFamily="66" charset="0"/>
                  </a:rPr>
                  <a:t>Plot a graph to show the equation:</a:t>
                </a:r>
              </a:p>
              <a:p>
                <a:pPr algn="ctr"/>
                <a:endParaRPr lang="en-US" dirty="0" smtClean="0"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/>
                        </a:rPr>
                        <m:t>2</m:t>
                      </m:r>
                      <m:r>
                        <a:rPr lang="en-US" i="1" dirty="0">
                          <a:latin typeface="Cambria Math"/>
                        </a:rPr>
                        <m:t>𝑥</m:t>
                      </m:r>
                      <m:r>
                        <a:rPr lang="en-US" i="1" dirty="0">
                          <a:latin typeface="Cambria Math"/>
                        </a:rPr>
                        <m:t>+</m:t>
                      </m:r>
                      <m:r>
                        <a:rPr lang="en-US" i="1" dirty="0">
                          <a:latin typeface="Cambria Math"/>
                        </a:rPr>
                        <m:t>𝑦</m:t>
                      </m:r>
                      <m:r>
                        <a:rPr lang="en-US" i="1" dirty="0">
                          <a:latin typeface="Cambria Math"/>
                        </a:rPr>
                        <m:t>=7 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19" y="1747320"/>
                <a:ext cx="3833101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1113" t="-2649" r="-954" b="-2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93182" y="2794958"/>
            <a:ext cx="355419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What is the gradient of the line?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Gradient is how steep the line is. You can think of it as:</a:t>
            </a:r>
          </a:p>
          <a:p>
            <a:pPr marL="285750" indent="-285750"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‘If I go one unit across, how much do I need to go up or down to get back on the line?’</a:t>
            </a:r>
          </a:p>
          <a:p>
            <a:pPr algn="ctr"/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The gradient of this line is therefore </a:t>
            </a:r>
            <a:r>
              <a:rPr lang="en-US" sz="1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-2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2038" y="1361879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y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50411" y="3930002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x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377796" y="2510629"/>
            <a:ext cx="152400" cy="152400"/>
            <a:chOff x="304800" y="228600"/>
            <a:chExt cx="152400" cy="1524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6590580" y="2956329"/>
            <a:ext cx="152400" cy="152400"/>
            <a:chOff x="304800" y="228600"/>
            <a:chExt cx="152400" cy="1524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6811991" y="3384774"/>
            <a:ext cx="152400" cy="152400"/>
            <a:chOff x="304800" y="228600"/>
            <a:chExt cx="152400" cy="15240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/>
          <p:cNvCxnSpPr/>
          <p:nvPr/>
        </p:nvCxnSpPr>
        <p:spPr>
          <a:xfrm>
            <a:off x="6116129" y="1915064"/>
            <a:ext cx="2225614" cy="4425351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046454" y="1565694"/>
                <a:ext cx="13724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en-US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6454" y="1565694"/>
                <a:ext cx="1372492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/>
          <p:cNvCxnSpPr/>
          <p:nvPr/>
        </p:nvCxnSpPr>
        <p:spPr>
          <a:xfrm flipV="1">
            <a:off x="6685471" y="3019245"/>
            <a:ext cx="232913" cy="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6892506" y="3037938"/>
            <a:ext cx="1439" cy="47301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659591" y="2432648"/>
            <a:ext cx="105670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 across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019026" y="3068128"/>
            <a:ext cx="93166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 down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7579743" y="4776158"/>
            <a:ext cx="232913" cy="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7786778" y="4794851"/>
            <a:ext cx="1439" cy="47301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476225" y="4172309"/>
            <a:ext cx="105670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 across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913298" y="4825041"/>
            <a:ext cx="93166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 down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2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9" grpId="0" animBg="1"/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Plotting Straight Line Graphs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020" y="1669656"/>
            <a:ext cx="4821677" cy="482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6919" y="1747320"/>
                <a:ext cx="383310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latin typeface="Comic Sans MS" panose="030F0702030302020204" pitchFamily="66" charset="0"/>
                  </a:rPr>
                  <a:t>Plot a graph to show the equation:</a:t>
                </a:r>
              </a:p>
              <a:p>
                <a:pPr algn="ctr"/>
                <a:endParaRPr lang="en-US" dirty="0" smtClean="0"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/>
                        </a:rPr>
                        <m:t>2</m:t>
                      </m:r>
                      <m:r>
                        <a:rPr lang="en-US" i="1" dirty="0">
                          <a:latin typeface="Cambria Math"/>
                        </a:rPr>
                        <m:t>𝑥</m:t>
                      </m:r>
                      <m:r>
                        <a:rPr lang="en-US" i="1" dirty="0">
                          <a:latin typeface="Cambria Math"/>
                        </a:rPr>
                        <m:t>+</m:t>
                      </m:r>
                      <m:r>
                        <a:rPr lang="en-US" i="1" dirty="0">
                          <a:latin typeface="Cambria Math"/>
                        </a:rPr>
                        <m:t>𝑦</m:t>
                      </m:r>
                      <m:r>
                        <a:rPr lang="en-US" i="1" dirty="0">
                          <a:latin typeface="Cambria Math"/>
                        </a:rPr>
                        <m:t>=7 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19" y="1747320"/>
                <a:ext cx="3833101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1113" t="-2649" r="-954" b="-2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93182" y="2794958"/>
            <a:ext cx="35541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What is the y-intercept of the line?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The y-intercept is where the graph crosses the y axis</a:t>
            </a:r>
          </a:p>
          <a:p>
            <a:pPr algn="ctr"/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endParaRPr lang="en-US" sz="1400" dirty="0" smtClean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US" sz="1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The y-intercept of this line is therefore </a:t>
            </a:r>
            <a:r>
              <a:rPr lang="en-US" sz="1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7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2038" y="1361879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y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50411" y="3930002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x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377796" y="2510629"/>
            <a:ext cx="152400" cy="152400"/>
            <a:chOff x="304800" y="228600"/>
            <a:chExt cx="152400" cy="1524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6590580" y="2956329"/>
            <a:ext cx="152400" cy="152400"/>
            <a:chOff x="304800" y="228600"/>
            <a:chExt cx="152400" cy="1524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6811991" y="3384774"/>
            <a:ext cx="152400" cy="152400"/>
            <a:chOff x="304800" y="228600"/>
            <a:chExt cx="152400" cy="15240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304800" y="2286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/>
          <p:cNvCxnSpPr/>
          <p:nvPr/>
        </p:nvCxnSpPr>
        <p:spPr>
          <a:xfrm>
            <a:off x="6116129" y="1915064"/>
            <a:ext cx="2225614" cy="4425351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046454" y="1565694"/>
                <a:ext cx="13724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en-US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6454" y="1565694"/>
                <a:ext cx="1372492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 flipV="1">
            <a:off x="3761117" y="2656936"/>
            <a:ext cx="2562045" cy="98341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6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643</Words>
  <Application>Microsoft Office PowerPoint</Application>
  <PresentationFormat>On-screen Show (4:3)</PresentationFormat>
  <Paragraphs>185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PowerPoint Presentation</vt:lpstr>
      <vt:lpstr>Starter</vt:lpstr>
      <vt:lpstr>Plotting Straight Line Graphs</vt:lpstr>
      <vt:lpstr>Plotting Straight Line Graphs</vt:lpstr>
      <vt:lpstr>Plotting Straight Line Graphs</vt:lpstr>
      <vt:lpstr>Plotting Straight Line Graphs</vt:lpstr>
      <vt:lpstr>Plotting Straight Line Graphs</vt:lpstr>
      <vt:lpstr>Plotting Straight Line Graphs</vt:lpstr>
      <vt:lpstr>Plotting Straight Line Graphs</vt:lpstr>
      <vt:lpstr>Plenary</vt:lpstr>
      <vt:lpstr>Plenary</vt:lpstr>
      <vt:lpstr>Plenary</vt:lpstr>
      <vt:lpstr>Plenary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Pye</dc:creator>
  <cp:lastModifiedBy>SOE</cp:lastModifiedBy>
  <cp:revision>112</cp:revision>
  <cp:lastPrinted>1601-01-01T00:00:00Z</cp:lastPrinted>
  <dcterms:created xsi:type="dcterms:W3CDTF">2009-01-19T18:29:00Z</dcterms:created>
  <dcterms:modified xsi:type="dcterms:W3CDTF">2016-09-30T08:03:04Z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